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7" r:id="rId3"/>
    <p:sldId id="270" r:id="rId4"/>
    <p:sldId id="260" r:id="rId5"/>
    <p:sldId id="256" r:id="rId6"/>
    <p:sldId id="261" r:id="rId7"/>
    <p:sldId id="263" r:id="rId8"/>
    <p:sldId id="264" r:id="rId9"/>
    <p:sldId id="262" r:id="rId10"/>
    <p:sldId id="259" r:id="rId11"/>
    <p:sldId id="265" r:id="rId12"/>
    <p:sldId id="258" r:id="rId13"/>
    <p:sldId id="266" r:id="rId14"/>
    <p:sldId id="267" r:id="rId15"/>
    <p:sldId id="268" r:id="rId16"/>
    <p:sldId id="269" r:id="rId17"/>
    <p:sldId id="27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6B14E-EC82-46F8-970E-48FFBE974A31}" type="datetimeFigureOut">
              <a:rPr lang="de-DE" smtClean="0"/>
              <a:t>03.01.2025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1024D-585D-4C73-AE88-4638BBF6648B}" type="slidenum">
              <a:rPr lang="de-DE" smtClean="0"/>
              <a:t>‹Nr.›</a:t>
            </a:fld>
            <a:endParaRPr lang="de-DE"/>
          </a:p>
        </p:txBody>
      </p:sp>
    </p:spTree>
    <p:extLst>
      <p:ext uri="{BB962C8B-B14F-4D97-AF65-F5344CB8AC3E}">
        <p14:creationId xmlns:p14="http://schemas.microsoft.com/office/powerpoint/2010/main" val="75327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9A9FF-DBA8-4D54-9D30-C6F0C769233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BDC61A6-FC54-43D6-A06D-48BC7572F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93FAAF1-6FBF-49A2-B378-39048182766A}"/>
              </a:ext>
            </a:extLst>
          </p:cNvPr>
          <p:cNvSpPr>
            <a:spLocks noGrp="1"/>
          </p:cNvSpPr>
          <p:nvPr>
            <p:ph type="dt" sz="half" idx="10"/>
          </p:nvPr>
        </p:nvSpPr>
        <p:spPr/>
        <p:txBody>
          <a:bodyPr/>
          <a:lstStyle/>
          <a:p>
            <a:fld id="{205E817C-FA1C-43E1-A380-EC468E41566D}" type="datetime1">
              <a:rPr lang="de-DE" smtClean="0"/>
              <a:t>03.01.2025</a:t>
            </a:fld>
            <a:endParaRPr lang="de-DE"/>
          </a:p>
        </p:txBody>
      </p:sp>
      <p:sp>
        <p:nvSpPr>
          <p:cNvPr id="5" name="Fußzeilenplatzhalter 4">
            <a:extLst>
              <a:ext uri="{FF2B5EF4-FFF2-40B4-BE49-F238E27FC236}">
                <a16:creationId xmlns:a16="http://schemas.microsoft.com/office/drawing/2014/main" id="{BD3888EA-46DF-466D-AE25-9D828DB531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913FB8-25F6-4B0D-97D2-D4A8E1FFB47A}"/>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286564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10855-AFC6-4F7B-9690-9C6F1F81D8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3EA7135-B64E-4E42-AF70-B6653EAB82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9A1996-A2E8-4A66-AC30-3102FF16FEFA}"/>
              </a:ext>
            </a:extLst>
          </p:cNvPr>
          <p:cNvSpPr>
            <a:spLocks noGrp="1"/>
          </p:cNvSpPr>
          <p:nvPr>
            <p:ph type="dt" sz="half" idx="10"/>
          </p:nvPr>
        </p:nvSpPr>
        <p:spPr/>
        <p:txBody>
          <a:bodyPr/>
          <a:lstStyle/>
          <a:p>
            <a:fld id="{1CA0925B-4D50-4763-83F0-CE671C1EE9B5}" type="datetime1">
              <a:rPr lang="de-DE" smtClean="0"/>
              <a:t>03.01.2025</a:t>
            </a:fld>
            <a:endParaRPr lang="de-DE"/>
          </a:p>
        </p:txBody>
      </p:sp>
      <p:sp>
        <p:nvSpPr>
          <p:cNvPr id="5" name="Fußzeilenplatzhalter 4">
            <a:extLst>
              <a:ext uri="{FF2B5EF4-FFF2-40B4-BE49-F238E27FC236}">
                <a16:creationId xmlns:a16="http://schemas.microsoft.com/office/drawing/2014/main" id="{F1B47B76-B5CB-4797-9AD6-D159148699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8DD75D-8FF2-4AF7-AE6D-8DC10AAE0332}"/>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360172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F592C7A-97FD-4F6F-A6E6-255582B86A5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0C0ADEA-AFE7-4F75-9CF6-AAC1F30A946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5E615C5-BF6D-4B00-A3FC-9811A7080D1D}"/>
              </a:ext>
            </a:extLst>
          </p:cNvPr>
          <p:cNvSpPr>
            <a:spLocks noGrp="1"/>
          </p:cNvSpPr>
          <p:nvPr>
            <p:ph type="dt" sz="half" idx="10"/>
          </p:nvPr>
        </p:nvSpPr>
        <p:spPr/>
        <p:txBody>
          <a:bodyPr/>
          <a:lstStyle/>
          <a:p>
            <a:fld id="{857E8390-9D70-4F2A-BECF-53ED140E4F97}" type="datetime1">
              <a:rPr lang="de-DE" smtClean="0"/>
              <a:t>03.01.2025</a:t>
            </a:fld>
            <a:endParaRPr lang="de-DE"/>
          </a:p>
        </p:txBody>
      </p:sp>
      <p:sp>
        <p:nvSpPr>
          <p:cNvPr id="5" name="Fußzeilenplatzhalter 4">
            <a:extLst>
              <a:ext uri="{FF2B5EF4-FFF2-40B4-BE49-F238E27FC236}">
                <a16:creationId xmlns:a16="http://schemas.microsoft.com/office/drawing/2014/main" id="{AFEC2272-74B1-4AD0-8174-996187F144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29DB2B-BAC1-4F49-944B-3AB707C65A1E}"/>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327886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56D73A2-9FF4-439D-96B8-57D53E0AD99B}" type="datetimeFigureOut">
              <a:rPr lang="de-DE" smtClean="0"/>
              <a:t>03.01.2025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258604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56D73A2-9FF4-439D-96B8-57D53E0AD99B}" type="datetimeFigureOut">
              <a:rPr lang="de-DE" smtClean="0"/>
              <a:t>03.01.2025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906815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56D73A2-9FF4-439D-96B8-57D53E0AD99B}" type="datetimeFigureOut">
              <a:rPr lang="de-DE" smtClean="0"/>
              <a:t>03.01.2025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336458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56D73A2-9FF4-439D-96B8-57D53E0AD99B}" type="datetimeFigureOut">
              <a:rPr lang="de-DE" smtClean="0"/>
              <a:t>03.01.2025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324026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56D73A2-9FF4-439D-96B8-57D53E0AD99B}" type="datetimeFigureOut">
              <a:rPr lang="de-DE" smtClean="0"/>
              <a:t>03.01.2025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177881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56D73A2-9FF4-439D-96B8-57D53E0AD99B}" type="datetimeFigureOut">
              <a:rPr lang="de-DE" smtClean="0"/>
              <a:t>03.01.2025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124565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6D73A2-9FF4-439D-96B8-57D53E0AD99B}" type="datetimeFigureOut">
              <a:rPr lang="de-DE" smtClean="0"/>
              <a:t>03.01.2025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241261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56D73A2-9FF4-439D-96B8-57D53E0AD99B}" type="datetimeFigureOut">
              <a:rPr lang="de-DE" smtClean="0"/>
              <a:t>03.01.2025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395536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6382A-B475-443D-9888-454174388B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BA6AB98-B13D-45C0-AD56-2156A61E0EE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7CD6ED8-7A1C-4FAD-96A7-70746E65333F}"/>
              </a:ext>
            </a:extLst>
          </p:cNvPr>
          <p:cNvSpPr>
            <a:spLocks noGrp="1"/>
          </p:cNvSpPr>
          <p:nvPr>
            <p:ph type="dt" sz="half" idx="10"/>
          </p:nvPr>
        </p:nvSpPr>
        <p:spPr/>
        <p:txBody>
          <a:bodyPr/>
          <a:lstStyle/>
          <a:p>
            <a:fld id="{B44A4E61-AAB1-46E7-BD82-F1B8A1208B2D}" type="datetime1">
              <a:rPr lang="de-DE" smtClean="0"/>
              <a:t>03.01.2025</a:t>
            </a:fld>
            <a:endParaRPr lang="de-DE"/>
          </a:p>
        </p:txBody>
      </p:sp>
      <p:sp>
        <p:nvSpPr>
          <p:cNvPr id="5" name="Fußzeilenplatzhalter 4">
            <a:extLst>
              <a:ext uri="{FF2B5EF4-FFF2-40B4-BE49-F238E27FC236}">
                <a16:creationId xmlns:a16="http://schemas.microsoft.com/office/drawing/2014/main" id="{51E1FE53-4B97-4847-B3D7-807F331592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507679-3AAB-45B5-8E07-30ED01344404}"/>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84533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56D73A2-9FF4-439D-96B8-57D53E0AD99B}" type="datetimeFigureOut">
              <a:rPr lang="de-DE" smtClean="0"/>
              <a:t>03.01.2025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296330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56D73A2-9FF4-439D-96B8-57D53E0AD99B}" type="datetimeFigureOut">
              <a:rPr lang="de-DE" smtClean="0"/>
              <a:t>03.01.2025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3210212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56D73A2-9FF4-439D-96B8-57D53E0AD99B}" type="datetimeFigureOut">
              <a:rPr lang="de-DE" smtClean="0"/>
              <a:t>03.01.2025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85B5E-3B43-4833-A715-6E6A6F491E75}" type="slidenum">
              <a:rPr lang="de-DE" smtClean="0"/>
              <a:t>‹Nr.›</a:t>
            </a:fld>
            <a:endParaRPr lang="de-DE"/>
          </a:p>
        </p:txBody>
      </p:sp>
    </p:spTree>
    <p:extLst>
      <p:ext uri="{BB962C8B-B14F-4D97-AF65-F5344CB8AC3E}">
        <p14:creationId xmlns:p14="http://schemas.microsoft.com/office/powerpoint/2010/main" val="58663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19844-DDB1-4234-9A9C-463C96E141C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8737524-E04B-44F9-A9DE-254881EB1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80B7893-DD96-4163-ADE5-6F6619C9FF3F}"/>
              </a:ext>
            </a:extLst>
          </p:cNvPr>
          <p:cNvSpPr>
            <a:spLocks noGrp="1"/>
          </p:cNvSpPr>
          <p:nvPr>
            <p:ph type="dt" sz="half" idx="10"/>
          </p:nvPr>
        </p:nvSpPr>
        <p:spPr/>
        <p:txBody>
          <a:bodyPr/>
          <a:lstStyle/>
          <a:p>
            <a:fld id="{E8170772-D8A9-43AB-88E5-8928A01ED567}" type="datetime1">
              <a:rPr lang="de-DE" smtClean="0"/>
              <a:t>03.01.2025</a:t>
            </a:fld>
            <a:endParaRPr lang="de-DE"/>
          </a:p>
        </p:txBody>
      </p:sp>
      <p:sp>
        <p:nvSpPr>
          <p:cNvPr id="5" name="Fußzeilenplatzhalter 4">
            <a:extLst>
              <a:ext uri="{FF2B5EF4-FFF2-40B4-BE49-F238E27FC236}">
                <a16:creationId xmlns:a16="http://schemas.microsoft.com/office/drawing/2014/main" id="{084496E0-BC35-4C94-ADD0-F5E4E8C6375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18331D4-0F52-453A-8389-FDA04B06F7F5}"/>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335483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B92C0-02BA-4D17-B16E-3688DCF7268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4532B9-104E-425B-BAEB-DCDCD74B71B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2ADD61-4B8D-474E-A316-2CF44C9C77C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114D527-3603-4369-8B6F-859A59085A28}"/>
              </a:ext>
            </a:extLst>
          </p:cNvPr>
          <p:cNvSpPr>
            <a:spLocks noGrp="1"/>
          </p:cNvSpPr>
          <p:nvPr>
            <p:ph type="dt" sz="half" idx="10"/>
          </p:nvPr>
        </p:nvSpPr>
        <p:spPr/>
        <p:txBody>
          <a:bodyPr/>
          <a:lstStyle/>
          <a:p>
            <a:fld id="{3462F21C-B149-4F4E-8695-CBEBBC40ECFF}" type="datetime1">
              <a:rPr lang="de-DE" smtClean="0"/>
              <a:t>03.01.2025</a:t>
            </a:fld>
            <a:endParaRPr lang="de-DE"/>
          </a:p>
        </p:txBody>
      </p:sp>
      <p:sp>
        <p:nvSpPr>
          <p:cNvPr id="6" name="Fußzeilenplatzhalter 5">
            <a:extLst>
              <a:ext uri="{FF2B5EF4-FFF2-40B4-BE49-F238E27FC236}">
                <a16:creationId xmlns:a16="http://schemas.microsoft.com/office/drawing/2014/main" id="{FDAE72DA-B17C-4981-B7D6-3D25D31603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9595D-2476-446F-B38B-F707BD8E080B}"/>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266141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F4B94-770A-4905-94F6-8B5E22CF757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0C8F613-9CC6-49F4-8F54-DC49BC9B2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A91F3B1-501D-4CA8-98B5-AA3A6042A2F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5A3F709-4327-4C3A-AB64-C5EF7C592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E770AB1-80A5-4A71-8D66-1F0903E0B2D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22E068E-E68D-43A7-B56E-3277380920AC}"/>
              </a:ext>
            </a:extLst>
          </p:cNvPr>
          <p:cNvSpPr>
            <a:spLocks noGrp="1"/>
          </p:cNvSpPr>
          <p:nvPr>
            <p:ph type="dt" sz="half" idx="10"/>
          </p:nvPr>
        </p:nvSpPr>
        <p:spPr/>
        <p:txBody>
          <a:bodyPr/>
          <a:lstStyle/>
          <a:p>
            <a:fld id="{E34D76E0-56DC-40AF-8F87-F1F74FD612D7}" type="datetime1">
              <a:rPr lang="de-DE" smtClean="0"/>
              <a:t>03.01.2025</a:t>
            </a:fld>
            <a:endParaRPr lang="de-DE"/>
          </a:p>
        </p:txBody>
      </p:sp>
      <p:sp>
        <p:nvSpPr>
          <p:cNvPr id="8" name="Fußzeilenplatzhalter 7">
            <a:extLst>
              <a:ext uri="{FF2B5EF4-FFF2-40B4-BE49-F238E27FC236}">
                <a16:creationId xmlns:a16="http://schemas.microsoft.com/office/drawing/2014/main" id="{63E9375A-B45F-416C-B6E9-650C12D1686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E547A6E-D644-48F3-981C-371DDBDABA96}"/>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218798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8598C-65FD-42F4-9808-F47BDC58132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93FF10C-5138-489A-B1F3-87DE73E93E95}"/>
              </a:ext>
            </a:extLst>
          </p:cNvPr>
          <p:cNvSpPr>
            <a:spLocks noGrp="1"/>
          </p:cNvSpPr>
          <p:nvPr>
            <p:ph type="dt" sz="half" idx="10"/>
          </p:nvPr>
        </p:nvSpPr>
        <p:spPr/>
        <p:txBody>
          <a:bodyPr/>
          <a:lstStyle/>
          <a:p>
            <a:fld id="{AB2DCE6A-3D54-468C-A6EA-7555AC0F738A}" type="datetime1">
              <a:rPr lang="de-DE" smtClean="0"/>
              <a:t>03.01.2025</a:t>
            </a:fld>
            <a:endParaRPr lang="de-DE"/>
          </a:p>
        </p:txBody>
      </p:sp>
      <p:sp>
        <p:nvSpPr>
          <p:cNvPr id="4" name="Fußzeilenplatzhalter 3">
            <a:extLst>
              <a:ext uri="{FF2B5EF4-FFF2-40B4-BE49-F238E27FC236}">
                <a16:creationId xmlns:a16="http://schemas.microsoft.com/office/drawing/2014/main" id="{9F25E358-83E0-42F5-8006-EC94D276066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EC83E2B-2AA1-41B1-A25D-C5F98BB97E19}"/>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92492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9CF9DF-D32B-4171-BE26-C54D4DB24AB5}"/>
              </a:ext>
            </a:extLst>
          </p:cNvPr>
          <p:cNvSpPr>
            <a:spLocks noGrp="1"/>
          </p:cNvSpPr>
          <p:nvPr>
            <p:ph type="dt" sz="half" idx="10"/>
          </p:nvPr>
        </p:nvSpPr>
        <p:spPr/>
        <p:txBody>
          <a:bodyPr/>
          <a:lstStyle/>
          <a:p>
            <a:fld id="{2DA212B2-1256-487B-9AFC-8B989F983ACE}" type="datetime1">
              <a:rPr lang="de-DE" smtClean="0"/>
              <a:t>03.01.2025</a:t>
            </a:fld>
            <a:endParaRPr lang="de-DE"/>
          </a:p>
        </p:txBody>
      </p:sp>
      <p:sp>
        <p:nvSpPr>
          <p:cNvPr id="3" name="Fußzeilenplatzhalter 2">
            <a:extLst>
              <a:ext uri="{FF2B5EF4-FFF2-40B4-BE49-F238E27FC236}">
                <a16:creationId xmlns:a16="http://schemas.microsoft.com/office/drawing/2014/main" id="{ECF7AB4E-E5BC-4287-B057-3D300EBDAFB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D263673-3443-499F-8BE1-64CA3E652C14}"/>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293654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0DA5E-572F-4247-99EC-1A5CAF3EA0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7ED6387-F816-4CB8-9E49-075EAED30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89B1131-BB2C-47D2-80C1-BAA681456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8A8C3B-32D6-437D-92B8-372AEC640284}"/>
              </a:ext>
            </a:extLst>
          </p:cNvPr>
          <p:cNvSpPr>
            <a:spLocks noGrp="1"/>
          </p:cNvSpPr>
          <p:nvPr>
            <p:ph type="dt" sz="half" idx="10"/>
          </p:nvPr>
        </p:nvSpPr>
        <p:spPr/>
        <p:txBody>
          <a:bodyPr/>
          <a:lstStyle/>
          <a:p>
            <a:fld id="{4B33B63B-9D63-4584-9C13-A2FA1127936E}" type="datetime1">
              <a:rPr lang="de-DE" smtClean="0"/>
              <a:t>03.01.2025</a:t>
            </a:fld>
            <a:endParaRPr lang="de-DE"/>
          </a:p>
        </p:txBody>
      </p:sp>
      <p:sp>
        <p:nvSpPr>
          <p:cNvPr id="6" name="Fußzeilenplatzhalter 5">
            <a:extLst>
              <a:ext uri="{FF2B5EF4-FFF2-40B4-BE49-F238E27FC236}">
                <a16:creationId xmlns:a16="http://schemas.microsoft.com/office/drawing/2014/main" id="{1294EC69-7CA1-46D4-BEB3-651E0B7888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BD3E80-D894-4B7C-A89A-4119EF50866F}"/>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75780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0302B-F098-4BF3-AB64-BF881D526C2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CB762A3-E537-4932-AB06-646916532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33C93FB-68FD-4FC2-816F-BF38676F8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4DAFD87-E3C6-418F-8059-70B6473B9418}"/>
              </a:ext>
            </a:extLst>
          </p:cNvPr>
          <p:cNvSpPr>
            <a:spLocks noGrp="1"/>
          </p:cNvSpPr>
          <p:nvPr>
            <p:ph type="dt" sz="half" idx="10"/>
          </p:nvPr>
        </p:nvSpPr>
        <p:spPr/>
        <p:txBody>
          <a:bodyPr/>
          <a:lstStyle/>
          <a:p>
            <a:fld id="{FDD7AB30-E742-444F-B248-650D471757A3}" type="datetime1">
              <a:rPr lang="de-DE" smtClean="0"/>
              <a:t>03.01.2025</a:t>
            </a:fld>
            <a:endParaRPr lang="de-DE"/>
          </a:p>
        </p:txBody>
      </p:sp>
      <p:sp>
        <p:nvSpPr>
          <p:cNvPr id="6" name="Fußzeilenplatzhalter 5">
            <a:extLst>
              <a:ext uri="{FF2B5EF4-FFF2-40B4-BE49-F238E27FC236}">
                <a16:creationId xmlns:a16="http://schemas.microsoft.com/office/drawing/2014/main" id="{EFED4801-E78D-4F39-AA4B-5BC55B9CCA7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A3D2436-8B4A-4A12-B6F9-F88DACDF9408}"/>
              </a:ext>
            </a:extLst>
          </p:cNvPr>
          <p:cNvSpPr>
            <a:spLocks noGrp="1"/>
          </p:cNvSpPr>
          <p:nvPr>
            <p:ph type="sldNum" sz="quarter" idx="12"/>
          </p:nvPr>
        </p:nvSpPr>
        <p:spPr/>
        <p:txBody>
          <a:bodyPr/>
          <a:lstStyle/>
          <a:p>
            <a:fld id="{6D8D6EC0-BBC7-478A-83AB-33CC3C600A9E}" type="slidenum">
              <a:rPr lang="de-DE" smtClean="0"/>
              <a:t>‹Nr.›</a:t>
            </a:fld>
            <a:endParaRPr lang="de-DE"/>
          </a:p>
        </p:txBody>
      </p:sp>
    </p:spTree>
    <p:extLst>
      <p:ext uri="{BB962C8B-B14F-4D97-AF65-F5344CB8AC3E}">
        <p14:creationId xmlns:p14="http://schemas.microsoft.com/office/powerpoint/2010/main" val="429022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A31386-B32B-4555-91DF-66F7618B4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CF08149-1033-44EC-9B84-7330D91EF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27D213-6A54-4EAB-A58C-C6218150F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1067-65C2-4BF6-9C15-1B459952ED65}" type="datetime1">
              <a:rPr lang="de-DE" smtClean="0"/>
              <a:t>03.01.2025</a:t>
            </a:fld>
            <a:endParaRPr lang="de-DE"/>
          </a:p>
        </p:txBody>
      </p:sp>
      <p:sp>
        <p:nvSpPr>
          <p:cNvPr id="5" name="Fußzeilenplatzhalter 4">
            <a:extLst>
              <a:ext uri="{FF2B5EF4-FFF2-40B4-BE49-F238E27FC236}">
                <a16:creationId xmlns:a16="http://schemas.microsoft.com/office/drawing/2014/main" id="{FB23947B-6EDE-4E5D-8CA1-C3C29BB8A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57ACAC2-CE1C-4232-AF86-23D73A5A2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D6EC0-BBC7-478A-83AB-33CC3C600A9E}" type="slidenum">
              <a:rPr lang="de-DE" smtClean="0"/>
              <a:t>‹Nr.›</a:t>
            </a:fld>
            <a:endParaRPr lang="de-DE"/>
          </a:p>
        </p:txBody>
      </p:sp>
    </p:spTree>
    <p:extLst>
      <p:ext uri="{BB962C8B-B14F-4D97-AF65-F5344CB8AC3E}">
        <p14:creationId xmlns:p14="http://schemas.microsoft.com/office/powerpoint/2010/main" val="2712862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D73A2-9FF4-439D-96B8-57D53E0AD99B}" type="datetimeFigureOut">
              <a:rPr lang="de-DE" smtClean="0"/>
              <a:t>03.01.2025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85B5E-3B43-4833-A715-6E6A6F491E75}" type="slidenum">
              <a:rPr lang="de-DE" smtClean="0"/>
              <a:t>‹Nr.›</a:t>
            </a:fld>
            <a:endParaRPr lang="de-DE"/>
          </a:p>
        </p:txBody>
      </p:sp>
    </p:spTree>
    <p:extLst>
      <p:ext uri="{BB962C8B-B14F-4D97-AF65-F5344CB8AC3E}">
        <p14:creationId xmlns:p14="http://schemas.microsoft.com/office/powerpoint/2010/main" val="238557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file:///\\192.168.19.181\Team\Pr&#228;sentationen\Info_Elternabend_1.Klassen_2025\Tagesablauf_DINA3.pdf" TargetMode="Externa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file:///\\192.168.19.181\Team\Pr&#228;sentationen\Info_Elternabend_1.Klassen_2025\Kurse_DINA3.pdf" TargetMode="Externa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file:///\\192.168.19.181\Team\Pr&#228;sentationen\Info_Elternabend_1.Klassen_2025\Ferien_DINA3.pdf" TargetMode="Externa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oleObject" Target="file:///\\192.168.19.181\Team\Pr&#228;sentationen\Info_Elternabend_1.Klassen_2025\Schliesszeiten_DINA3.pdf" TargetMode="External"/><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file:///\\192.168.19.181\Team\Pr&#228;sentationen\Info_Elternabend_1.Klassen_2025\Willkommen_DINA3.pdf" TargetMode="Externa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CA797-DE56-4266-A89A-C65D64511B21}"/>
              </a:ext>
            </a:extLst>
          </p:cNvPr>
          <p:cNvSpPr>
            <a:spLocks noGrp="1"/>
          </p:cNvSpPr>
          <p:nvPr>
            <p:ph type="ctrTitle"/>
          </p:nvPr>
        </p:nvSpPr>
        <p:spPr/>
        <p:txBody>
          <a:bodyPr>
            <a:normAutofit/>
          </a:bodyPr>
          <a:lstStyle/>
          <a:p>
            <a:r>
              <a:rPr lang="de-DE" sz="3200" cap="all" dirty="0"/>
              <a:t>Willkommen an der</a:t>
            </a:r>
            <a:br>
              <a:rPr lang="de-DE" sz="4000" b="1" cap="all" dirty="0">
                <a:latin typeface="+mn-lt"/>
              </a:rPr>
            </a:br>
            <a:br>
              <a:rPr lang="de-DE" sz="4000" dirty="0">
                <a:latin typeface="+mn-lt"/>
              </a:rPr>
            </a:br>
            <a:endParaRPr lang="de-DE" sz="4000" dirty="0">
              <a:latin typeface="+mn-lt"/>
            </a:endParaRPr>
          </a:p>
        </p:txBody>
      </p:sp>
      <p:sp>
        <p:nvSpPr>
          <p:cNvPr id="3" name="Untertitel 2">
            <a:extLst>
              <a:ext uri="{FF2B5EF4-FFF2-40B4-BE49-F238E27FC236}">
                <a16:creationId xmlns:a16="http://schemas.microsoft.com/office/drawing/2014/main" id="{4DCAEE15-989E-4A6B-96C2-6ADD4B89A2E0}"/>
              </a:ext>
            </a:extLst>
          </p:cNvPr>
          <p:cNvSpPr>
            <a:spLocks noGrp="1"/>
          </p:cNvSpPr>
          <p:nvPr>
            <p:ph type="subTitle" idx="1"/>
          </p:nvPr>
        </p:nvSpPr>
        <p:spPr>
          <a:xfrm>
            <a:off x="1410421" y="2498262"/>
            <a:ext cx="9531557" cy="3491376"/>
          </a:xfrm>
        </p:spPr>
        <p:txBody>
          <a:bodyPr>
            <a:normAutofit lnSpcReduction="10000"/>
          </a:bodyPr>
          <a:lstStyle/>
          <a:p>
            <a:r>
              <a:rPr lang="de-DE" dirty="0"/>
              <a:t>Die Schule Schenefelder Landstraße ist eine dreizügige Grundschule mit zwei Vorschulklassen. Sie liegt im Hamburger Westen, im Stadtteil Iserbrook.</a:t>
            </a:r>
            <a:br>
              <a:rPr lang="de-DE" dirty="0"/>
            </a:br>
            <a:r>
              <a:rPr lang="de-DE" dirty="0"/>
              <a:t>Seit Sommer 2012 sind wir eine Ganztagschule, eine sogenannte GBS. Wir kooperieren mit dem ev. Luth. </a:t>
            </a:r>
            <a:r>
              <a:rPr lang="de-DE" dirty="0" err="1"/>
              <a:t>Kitawerk</a:t>
            </a:r>
            <a:r>
              <a:rPr lang="de-DE" dirty="0"/>
              <a:t> Hamburg-West.</a:t>
            </a:r>
            <a:br>
              <a:rPr lang="de-DE" dirty="0"/>
            </a:br>
            <a:r>
              <a:rPr lang="de-DE" dirty="0"/>
              <a:t>Der Unterricht, die </a:t>
            </a:r>
            <a:r>
              <a:rPr lang="de-DE" dirty="0" err="1"/>
              <a:t>Förder-und</a:t>
            </a:r>
            <a:r>
              <a:rPr lang="de-DE" dirty="0"/>
              <a:t> </a:t>
            </a:r>
            <a:r>
              <a:rPr lang="de-DE" dirty="0" err="1"/>
              <a:t>Forderkurse</a:t>
            </a:r>
            <a:r>
              <a:rPr lang="de-DE" dirty="0"/>
              <a:t> finden überwiegend am Vormittag statt. Nach dem Unterricht beginnt das Mittagessen im Freeflow (Ausnahme ist die Vorschule)und die </a:t>
            </a:r>
            <a:r>
              <a:rPr lang="de-DE" dirty="0" err="1"/>
              <a:t>Übezeit</a:t>
            </a:r>
            <a:r>
              <a:rPr lang="de-DE" dirty="0"/>
              <a:t>.</a:t>
            </a:r>
          </a:p>
          <a:p>
            <a:r>
              <a:rPr lang="de-DE" dirty="0"/>
              <a:t>D.h.: die </a:t>
            </a:r>
            <a:r>
              <a:rPr lang="de-DE" dirty="0" err="1"/>
              <a:t>Schüler:innen</a:t>
            </a:r>
            <a:r>
              <a:rPr lang="de-DE" dirty="0"/>
              <a:t> machen mit ihren </a:t>
            </a:r>
            <a:r>
              <a:rPr lang="de-DE" dirty="0" err="1"/>
              <a:t>Bezugserzieher:innen</a:t>
            </a:r>
            <a:r>
              <a:rPr lang="de-DE" dirty="0"/>
              <a:t> ihre Hausaufgaben.</a:t>
            </a:r>
          </a:p>
          <a:p>
            <a:endParaRPr lang="de-DE" dirty="0"/>
          </a:p>
        </p:txBody>
      </p:sp>
      <p:pic>
        <p:nvPicPr>
          <p:cNvPr id="4" name="Grafik 3">
            <a:extLst>
              <a:ext uri="{FF2B5EF4-FFF2-40B4-BE49-F238E27FC236}">
                <a16:creationId xmlns:a16="http://schemas.microsoft.com/office/drawing/2014/main" id="{EDE3C2A7-221D-411F-A3A9-90C1BB2BF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516" y="276040"/>
            <a:ext cx="2692063" cy="2222222"/>
          </a:xfrm>
          <a:prstGeom prst="rect">
            <a:avLst/>
          </a:prstGeom>
        </p:spPr>
      </p:pic>
    </p:spTree>
    <p:extLst>
      <p:ext uri="{BB962C8B-B14F-4D97-AF65-F5344CB8AC3E}">
        <p14:creationId xmlns:p14="http://schemas.microsoft.com/office/powerpoint/2010/main" val="81215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78A4E86-E6A7-42E3-8A08-03DCEC1D6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391" y="4238764"/>
            <a:ext cx="2692063" cy="2222222"/>
          </a:xfrm>
          <a:prstGeom prst="rect">
            <a:avLst/>
          </a:prstGeom>
        </p:spPr>
      </p:pic>
      <p:sp>
        <p:nvSpPr>
          <p:cNvPr id="5" name="Titel 4">
            <a:extLst>
              <a:ext uri="{FF2B5EF4-FFF2-40B4-BE49-F238E27FC236}">
                <a16:creationId xmlns:a16="http://schemas.microsoft.com/office/drawing/2014/main" id="{D1A54FED-FA54-46CE-9F7C-3C5E572FE65B}"/>
              </a:ext>
            </a:extLst>
          </p:cNvPr>
          <p:cNvSpPr>
            <a:spLocks noGrp="1"/>
          </p:cNvSpPr>
          <p:nvPr>
            <p:ph type="title"/>
          </p:nvPr>
        </p:nvSpPr>
        <p:spPr/>
        <p:txBody>
          <a:bodyPr/>
          <a:lstStyle/>
          <a:p>
            <a:r>
              <a:rPr lang="de-DE" dirty="0"/>
              <a:t>Partizipation – wir beteiligen die Kinder -</a:t>
            </a:r>
          </a:p>
        </p:txBody>
      </p:sp>
      <p:sp>
        <p:nvSpPr>
          <p:cNvPr id="6" name="Inhaltsplatzhalter 5">
            <a:extLst>
              <a:ext uri="{FF2B5EF4-FFF2-40B4-BE49-F238E27FC236}">
                <a16:creationId xmlns:a16="http://schemas.microsoft.com/office/drawing/2014/main" id="{DCE3C4D6-FE2D-4B14-AB0B-F15FF7A538ED}"/>
              </a:ext>
            </a:extLst>
          </p:cNvPr>
          <p:cNvSpPr>
            <a:spLocks noGrp="1"/>
          </p:cNvSpPr>
          <p:nvPr>
            <p:ph idx="1"/>
          </p:nvPr>
        </p:nvSpPr>
        <p:spPr/>
        <p:txBody>
          <a:bodyPr/>
          <a:lstStyle/>
          <a:p>
            <a:r>
              <a:rPr lang="de-DE" dirty="0"/>
              <a:t>Die Kinderkonferenzen finden regelmäßig statt.</a:t>
            </a:r>
          </a:p>
          <a:p>
            <a:r>
              <a:rPr lang="de-DE" dirty="0"/>
              <a:t>Wir sprechen über Regeln und Vorkommnisse und lassen die Kinder mitbestimmen</a:t>
            </a:r>
          </a:p>
        </p:txBody>
      </p:sp>
      <p:pic>
        <p:nvPicPr>
          <p:cNvPr id="7" name="Grafik 6">
            <a:extLst>
              <a:ext uri="{FF2B5EF4-FFF2-40B4-BE49-F238E27FC236}">
                <a16:creationId xmlns:a16="http://schemas.microsoft.com/office/drawing/2014/main" id="{1B650B7C-8CE5-4334-B963-5E1CA4DECED3}"/>
              </a:ext>
            </a:extLst>
          </p:cNvPr>
          <p:cNvPicPr>
            <a:picLocks noChangeAspect="1"/>
          </p:cNvPicPr>
          <p:nvPr/>
        </p:nvPicPr>
        <p:blipFill>
          <a:blip r:embed="rId3"/>
          <a:stretch>
            <a:fillRect/>
          </a:stretch>
        </p:blipFill>
        <p:spPr>
          <a:xfrm>
            <a:off x="3349610" y="2786137"/>
            <a:ext cx="4705564" cy="3532837"/>
          </a:xfrm>
          <a:prstGeom prst="rect">
            <a:avLst/>
          </a:prstGeom>
        </p:spPr>
      </p:pic>
    </p:spTree>
    <p:extLst>
      <p:ext uri="{BB962C8B-B14F-4D97-AF65-F5344CB8AC3E}">
        <p14:creationId xmlns:p14="http://schemas.microsoft.com/office/powerpoint/2010/main" val="58248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78362-25DE-4F7A-9C61-2FE36AE17F62}"/>
              </a:ext>
            </a:extLst>
          </p:cNvPr>
          <p:cNvSpPr>
            <a:spLocks noGrp="1"/>
          </p:cNvSpPr>
          <p:nvPr>
            <p:ph type="title"/>
          </p:nvPr>
        </p:nvSpPr>
        <p:spPr>
          <a:xfrm>
            <a:off x="838200" y="365125"/>
            <a:ext cx="10515600" cy="395163"/>
          </a:xfrm>
        </p:spPr>
        <p:txBody>
          <a:bodyPr>
            <a:normAutofit fontScale="90000"/>
          </a:bodyPr>
          <a:lstStyle/>
          <a:p>
            <a:r>
              <a:rPr lang="de-DE" dirty="0"/>
              <a:t>Tagesablauf an der Schela</a:t>
            </a:r>
          </a:p>
        </p:txBody>
      </p:sp>
      <p:graphicFrame>
        <p:nvGraphicFramePr>
          <p:cNvPr id="4" name="Inhaltsplatzhalter 3">
            <a:extLst>
              <a:ext uri="{FF2B5EF4-FFF2-40B4-BE49-F238E27FC236}">
                <a16:creationId xmlns:a16="http://schemas.microsoft.com/office/drawing/2014/main" id="{69F2E1B1-9267-417D-BB22-E990218D109C}"/>
              </a:ext>
            </a:extLst>
          </p:cNvPr>
          <p:cNvGraphicFramePr>
            <a:graphicFrameLocks noGrp="1"/>
          </p:cNvGraphicFramePr>
          <p:nvPr>
            <p:ph idx="1"/>
            <p:extLst>
              <p:ext uri="{D42A27DB-BD31-4B8C-83A1-F6EECF244321}">
                <p14:modId xmlns:p14="http://schemas.microsoft.com/office/powerpoint/2010/main" val="1315772740"/>
              </p:ext>
            </p:extLst>
          </p:nvPr>
        </p:nvGraphicFramePr>
        <p:xfrm>
          <a:off x="838200" y="871848"/>
          <a:ext cx="10178404" cy="5669280"/>
        </p:xfrm>
        <a:graphic>
          <a:graphicData uri="http://schemas.openxmlformats.org/drawingml/2006/table">
            <a:tbl>
              <a:tblPr firstRow="1" bandRow="1">
                <a:tableStyleId>{5C22544A-7EE6-4342-B048-85BDC9FD1C3A}</a:tableStyleId>
              </a:tblPr>
              <a:tblGrid>
                <a:gridCol w="760730">
                  <a:extLst>
                    <a:ext uri="{9D8B030D-6E8A-4147-A177-3AD203B41FA5}">
                      <a16:colId xmlns:a16="http://schemas.microsoft.com/office/drawing/2014/main" val="2183465504"/>
                    </a:ext>
                  </a:extLst>
                </a:gridCol>
                <a:gridCol w="1887997">
                  <a:extLst>
                    <a:ext uri="{9D8B030D-6E8A-4147-A177-3AD203B41FA5}">
                      <a16:colId xmlns:a16="http://schemas.microsoft.com/office/drawing/2014/main" val="2845264811"/>
                    </a:ext>
                  </a:extLst>
                </a:gridCol>
                <a:gridCol w="1962364">
                  <a:extLst>
                    <a:ext uri="{9D8B030D-6E8A-4147-A177-3AD203B41FA5}">
                      <a16:colId xmlns:a16="http://schemas.microsoft.com/office/drawing/2014/main" val="3313500774"/>
                    </a:ext>
                  </a:extLst>
                </a:gridCol>
                <a:gridCol w="1910994">
                  <a:extLst>
                    <a:ext uri="{9D8B030D-6E8A-4147-A177-3AD203B41FA5}">
                      <a16:colId xmlns:a16="http://schemas.microsoft.com/office/drawing/2014/main" val="3725646770"/>
                    </a:ext>
                  </a:extLst>
                </a:gridCol>
                <a:gridCol w="1912044">
                  <a:extLst>
                    <a:ext uri="{9D8B030D-6E8A-4147-A177-3AD203B41FA5}">
                      <a16:colId xmlns:a16="http://schemas.microsoft.com/office/drawing/2014/main" val="612374985"/>
                    </a:ext>
                  </a:extLst>
                </a:gridCol>
                <a:gridCol w="1744275">
                  <a:extLst>
                    <a:ext uri="{9D8B030D-6E8A-4147-A177-3AD203B41FA5}">
                      <a16:colId xmlns:a16="http://schemas.microsoft.com/office/drawing/2014/main" val="3140167283"/>
                    </a:ext>
                  </a:extLst>
                </a:gridCol>
              </a:tblGrid>
              <a:tr h="361968">
                <a:tc>
                  <a:txBody>
                    <a:bodyPr/>
                    <a:lstStyle/>
                    <a:p>
                      <a:endParaRPr lang="de-DE" dirty="0"/>
                    </a:p>
                  </a:txBody>
                  <a:tcPr/>
                </a:tc>
                <a:tc>
                  <a:txBody>
                    <a:bodyPr/>
                    <a:lstStyle/>
                    <a:p>
                      <a:r>
                        <a:rPr lang="de-DE" dirty="0"/>
                        <a:t>Montag</a:t>
                      </a:r>
                    </a:p>
                  </a:txBody>
                  <a:tcPr/>
                </a:tc>
                <a:tc>
                  <a:txBody>
                    <a:bodyPr/>
                    <a:lstStyle/>
                    <a:p>
                      <a:r>
                        <a:rPr lang="de-DE" dirty="0"/>
                        <a:t>Dienstag</a:t>
                      </a:r>
                    </a:p>
                  </a:txBody>
                  <a:tcPr/>
                </a:tc>
                <a:tc>
                  <a:txBody>
                    <a:bodyPr/>
                    <a:lstStyle/>
                    <a:p>
                      <a:r>
                        <a:rPr lang="de-DE" dirty="0"/>
                        <a:t>Mittwoch</a:t>
                      </a:r>
                    </a:p>
                  </a:txBody>
                  <a:tcPr/>
                </a:tc>
                <a:tc>
                  <a:txBody>
                    <a:bodyPr/>
                    <a:lstStyle/>
                    <a:p>
                      <a:r>
                        <a:rPr lang="de-DE" dirty="0"/>
                        <a:t>Donnerstag</a:t>
                      </a:r>
                    </a:p>
                  </a:txBody>
                  <a:tcPr/>
                </a:tc>
                <a:tc>
                  <a:txBody>
                    <a:bodyPr/>
                    <a:lstStyle/>
                    <a:p>
                      <a:r>
                        <a:rPr lang="de-DE" dirty="0"/>
                        <a:t>Freitag</a:t>
                      </a:r>
                    </a:p>
                  </a:txBody>
                  <a:tcPr/>
                </a:tc>
                <a:extLst>
                  <a:ext uri="{0D108BD9-81ED-4DB2-BD59-A6C34878D82A}">
                    <a16:rowId xmlns:a16="http://schemas.microsoft.com/office/drawing/2014/main" val="523074677"/>
                  </a:ext>
                </a:extLst>
              </a:tr>
              <a:tr h="361968">
                <a:tc>
                  <a:txBody>
                    <a:bodyPr/>
                    <a:lstStyle/>
                    <a:p>
                      <a:endParaRPr lang="de-DE" dirty="0"/>
                    </a:p>
                  </a:txBody>
                  <a:tcPr/>
                </a:tc>
                <a:tc>
                  <a:txBody>
                    <a:bodyPr/>
                    <a:lstStyle/>
                    <a:p>
                      <a:r>
                        <a:rPr lang="de-DE" dirty="0"/>
                        <a:t>Frühbetreuung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Frühbetreuung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Frühbetreuung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Frühbetreuung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Frühbetreuung</a:t>
                      </a:r>
                    </a:p>
                  </a:txBody>
                  <a:tcPr/>
                </a:tc>
                <a:extLst>
                  <a:ext uri="{0D108BD9-81ED-4DB2-BD59-A6C34878D82A}">
                    <a16:rowId xmlns:a16="http://schemas.microsoft.com/office/drawing/2014/main" val="2426948852"/>
                  </a:ext>
                </a:extLst>
              </a:tr>
              <a:tr h="361968">
                <a:tc>
                  <a:txBody>
                    <a:bodyPr/>
                    <a:lstStyle/>
                    <a:p>
                      <a:r>
                        <a:rPr lang="de-DE" dirty="0"/>
                        <a:t>8:00</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extLst>
                  <a:ext uri="{0D108BD9-81ED-4DB2-BD59-A6C34878D82A}">
                    <a16:rowId xmlns:a16="http://schemas.microsoft.com/office/drawing/2014/main" val="2348272282"/>
                  </a:ext>
                </a:extLst>
              </a:tr>
              <a:tr h="361968">
                <a:tc>
                  <a:txBody>
                    <a:bodyPr/>
                    <a:lstStyle/>
                    <a:p>
                      <a:r>
                        <a:rPr lang="de-DE" dirty="0"/>
                        <a:t>8:50</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extLst>
                  <a:ext uri="{0D108BD9-81ED-4DB2-BD59-A6C34878D82A}">
                    <a16:rowId xmlns:a16="http://schemas.microsoft.com/office/drawing/2014/main" val="236600115"/>
                  </a:ext>
                </a:extLst>
              </a:tr>
              <a:tr h="361968">
                <a:tc>
                  <a:txBody>
                    <a:bodyPr/>
                    <a:lstStyle/>
                    <a:p>
                      <a:r>
                        <a:rPr lang="de-DE" dirty="0"/>
                        <a:t>9:35</a:t>
                      </a:r>
                    </a:p>
                  </a:txBody>
                  <a:tcPr/>
                </a:tc>
                <a:tc>
                  <a:txBody>
                    <a:bodyPr/>
                    <a:lstStyle/>
                    <a:p>
                      <a:r>
                        <a:rPr lang="de-DE" dirty="0"/>
                        <a:t>Pause mit Streitschlichtern</a:t>
                      </a:r>
                    </a:p>
                  </a:txBody>
                  <a:tcPr/>
                </a:tc>
                <a:tc>
                  <a:txBody>
                    <a:bodyPr/>
                    <a:lstStyle/>
                    <a:p>
                      <a:r>
                        <a:rPr lang="de-DE" dirty="0"/>
                        <a:t>Pause mit Streitschlichtern</a:t>
                      </a:r>
                    </a:p>
                  </a:txBody>
                  <a:tcPr/>
                </a:tc>
                <a:tc>
                  <a:txBody>
                    <a:bodyPr/>
                    <a:lstStyle/>
                    <a:p>
                      <a:r>
                        <a:rPr lang="de-DE" dirty="0"/>
                        <a:t>Pause mit Streitschlichtern</a:t>
                      </a:r>
                    </a:p>
                  </a:txBody>
                  <a:tcPr/>
                </a:tc>
                <a:tc>
                  <a:txBody>
                    <a:bodyPr/>
                    <a:lstStyle/>
                    <a:p>
                      <a:r>
                        <a:rPr lang="de-DE" dirty="0"/>
                        <a:t>Pause mit Streitschlichtern</a:t>
                      </a:r>
                    </a:p>
                  </a:txBody>
                  <a:tcPr/>
                </a:tc>
                <a:tc>
                  <a:txBody>
                    <a:bodyPr/>
                    <a:lstStyle/>
                    <a:p>
                      <a:r>
                        <a:rPr lang="de-DE" dirty="0"/>
                        <a:t>Pause mit Streitschlichtern</a:t>
                      </a:r>
                    </a:p>
                  </a:txBody>
                  <a:tcPr/>
                </a:tc>
                <a:extLst>
                  <a:ext uri="{0D108BD9-81ED-4DB2-BD59-A6C34878D82A}">
                    <a16:rowId xmlns:a16="http://schemas.microsoft.com/office/drawing/2014/main" val="3198443078"/>
                  </a:ext>
                </a:extLst>
              </a:tr>
              <a:tr h="361968">
                <a:tc>
                  <a:txBody>
                    <a:bodyPr/>
                    <a:lstStyle/>
                    <a:p>
                      <a:r>
                        <a:rPr lang="de-DE" dirty="0"/>
                        <a:t>10:00</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extLst>
                  <a:ext uri="{0D108BD9-81ED-4DB2-BD59-A6C34878D82A}">
                    <a16:rowId xmlns:a16="http://schemas.microsoft.com/office/drawing/2014/main" val="2103968948"/>
                  </a:ext>
                </a:extLst>
              </a:tr>
              <a:tr h="361968">
                <a:tc>
                  <a:txBody>
                    <a:bodyPr/>
                    <a:lstStyle/>
                    <a:p>
                      <a:r>
                        <a:rPr lang="de-DE" dirty="0"/>
                        <a:t>10:50</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extLst>
                  <a:ext uri="{0D108BD9-81ED-4DB2-BD59-A6C34878D82A}">
                    <a16:rowId xmlns:a16="http://schemas.microsoft.com/office/drawing/2014/main" val="3295645168"/>
                  </a:ext>
                </a:extLst>
              </a:tr>
              <a:tr h="361968">
                <a:tc>
                  <a:txBody>
                    <a:bodyPr/>
                    <a:lstStyle/>
                    <a:p>
                      <a:r>
                        <a:rPr lang="de-DE" dirty="0"/>
                        <a:t>11:35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Pause mit Streitschlichtern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Pause mit Streitschlichtern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Pause mit Streitschlichtern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Pause mit Streitschlichtern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Pause mit Streitschlichtern</a:t>
                      </a:r>
                    </a:p>
                  </a:txBody>
                  <a:tcPr/>
                </a:tc>
                <a:extLst>
                  <a:ext uri="{0D108BD9-81ED-4DB2-BD59-A6C34878D82A}">
                    <a16:rowId xmlns:a16="http://schemas.microsoft.com/office/drawing/2014/main" val="1099251917"/>
                  </a:ext>
                </a:extLst>
              </a:tr>
              <a:tr h="361968">
                <a:tc>
                  <a:txBody>
                    <a:bodyPr/>
                    <a:lstStyle/>
                    <a:p>
                      <a:r>
                        <a:rPr lang="de-DE" dirty="0"/>
                        <a:t>11:55</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tc>
                  <a:txBody>
                    <a:bodyPr/>
                    <a:lstStyle/>
                    <a:p>
                      <a:r>
                        <a:rPr lang="de-DE" dirty="0"/>
                        <a:t>Unterricht</a:t>
                      </a:r>
                    </a:p>
                  </a:txBody>
                  <a:tcPr/>
                </a:tc>
                <a:extLst>
                  <a:ext uri="{0D108BD9-81ED-4DB2-BD59-A6C34878D82A}">
                    <a16:rowId xmlns:a16="http://schemas.microsoft.com/office/drawing/2014/main" val="4193959513"/>
                  </a:ext>
                </a:extLst>
              </a:tr>
              <a:tr h="0">
                <a:tc>
                  <a:txBody>
                    <a:bodyPr/>
                    <a:lstStyle/>
                    <a:p>
                      <a:r>
                        <a:rPr lang="de-DE" dirty="0"/>
                        <a:t>12:50</a:t>
                      </a:r>
                    </a:p>
                  </a:txBody>
                  <a:tcPr/>
                </a:tc>
                <a:tc>
                  <a:txBody>
                    <a:bodyPr/>
                    <a:lstStyle/>
                    <a:p>
                      <a:r>
                        <a:rPr lang="de-DE" dirty="0"/>
                        <a:t>Übergabezeit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Übergabezeit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Übergabezeit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Übergabezeit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Übergabezeit</a:t>
                      </a:r>
                    </a:p>
                  </a:txBody>
                  <a:tcPr/>
                </a:tc>
                <a:extLst>
                  <a:ext uri="{0D108BD9-81ED-4DB2-BD59-A6C34878D82A}">
                    <a16:rowId xmlns:a16="http://schemas.microsoft.com/office/drawing/2014/main" val="2332460402"/>
                  </a:ext>
                </a:extLst>
              </a:tr>
              <a:tr h="361968">
                <a:tc>
                  <a:txBody>
                    <a:bodyPr/>
                    <a:lstStyle/>
                    <a:p>
                      <a:r>
                        <a:rPr lang="de-DE" dirty="0">
                          <a:highlight>
                            <a:srgbClr val="C0C0C0"/>
                          </a:highlight>
                        </a:rPr>
                        <a:t>13:00</a:t>
                      </a:r>
                    </a:p>
                  </a:txBody>
                  <a:tcPr/>
                </a:tc>
                <a:tc>
                  <a:txBody>
                    <a:bodyPr/>
                    <a:lstStyle/>
                    <a:p>
                      <a:r>
                        <a:rPr lang="de-DE" dirty="0" err="1">
                          <a:highlight>
                            <a:srgbClr val="C0C0C0"/>
                          </a:highlight>
                        </a:rPr>
                        <a:t>Übezeit</a:t>
                      </a:r>
                      <a:endParaRPr lang="de-DE" dirty="0">
                        <a:highlight>
                          <a:srgbClr val="C0C0C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highlight>
                            <a:srgbClr val="C0C0C0"/>
                          </a:highlight>
                        </a:rPr>
                        <a:t>Übezeit</a:t>
                      </a:r>
                      <a:r>
                        <a:rPr lang="de-DE" dirty="0">
                          <a:highlight>
                            <a:srgbClr val="C0C0C0"/>
                          </a:highlight>
                        </a:rPr>
                        <a:t>/</a:t>
                      </a:r>
                      <a:r>
                        <a:rPr lang="de-DE" dirty="0" err="1">
                          <a:highlight>
                            <a:srgbClr val="C0C0C0"/>
                          </a:highlight>
                        </a:rPr>
                        <a:t>Förder</a:t>
                      </a:r>
                      <a:endParaRPr lang="de-DE" dirty="0">
                        <a:highlight>
                          <a:srgbClr val="C0C0C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highlight>
                            <a:srgbClr val="C0C0C0"/>
                          </a:highlight>
                        </a:rPr>
                        <a:t>Übezeit</a:t>
                      </a:r>
                      <a:endParaRPr lang="de-DE" dirty="0">
                        <a:highlight>
                          <a:srgbClr val="C0C0C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highlight>
                            <a:srgbClr val="C0C0C0"/>
                          </a:highlight>
                        </a:rPr>
                        <a:t>Übezeit</a:t>
                      </a:r>
                      <a:r>
                        <a:rPr lang="de-DE" dirty="0">
                          <a:highlight>
                            <a:srgbClr val="C0C0C0"/>
                          </a:highlight>
                        </a:rPr>
                        <a:t>/</a:t>
                      </a:r>
                      <a:r>
                        <a:rPr lang="de-DE" dirty="0" err="1">
                          <a:highlight>
                            <a:srgbClr val="C0C0C0"/>
                          </a:highlight>
                        </a:rPr>
                        <a:t>Förder</a:t>
                      </a:r>
                      <a:endParaRPr lang="de-DE" dirty="0">
                        <a:highlight>
                          <a:srgbClr val="C0C0C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highlight>
                            <a:srgbClr val="C0C0C0"/>
                          </a:highlight>
                        </a:rPr>
                        <a:t>Übezeit</a:t>
                      </a:r>
                      <a:endParaRPr lang="de-DE" dirty="0">
                        <a:highlight>
                          <a:srgbClr val="C0C0C0"/>
                        </a:highlight>
                      </a:endParaRPr>
                    </a:p>
                  </a:txBody>
                  <a:tcPr/>
                </a:tc>
                <a:extLst>
                  <a:ext uri="{0D108BD9-81ED-4DB2-BD59-A6C34878D82A}">
                    <a16:rowId xmlns:a16="http://schemas.microsoft.com/office/drawing/2014/main" val="106310218"/>
                  </a:ext>
                </a:extLst>
              </a:tr>
              <a:tr h="361968">
                <a:tc>
                  <a:txBody>
                    <a:bodyPr/>
                    <a:lstStyle/>
                    <a:p>
                      <a:endParaRPr lang="de-DE" dirty="0">
                        <a:highlight>
                          <a:srgbClr val="C0C0C0"/>
                        </a:highlight>
                      </a:endParaRPr>
                    </a:p>
                  </a:txBody>
                  <a:tcPr/>
                </a:tc>
                <a:tc>
                  <a:txBody>
                    <a:bodyPr/>
                    <a:lstStyle/>
                    <a:p>
                      <a:r>
                        <a:rPr lang="de-DE" dirty="0">
                          <a:highlight>
                            <a:srgbClr val="C0C0C0"/>
                          </a:highlight>
                        </a:rPr>
                        <a:t>Mittagessen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Mittagessen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Mittagessen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Mittagessen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Mittagessen</a:t>
                      </a:r>
                    </a:p>
                  </a:txBody>
                  <a:tcPr/>
                </a:tc>
                <a:extLst>
                  <a:ext uri="{0D108BD9-81ED-4DB2-BD59-A6C34878D82A}">
                    <a16:rowId xmlns:a16="http://schemas.microsoft.com/office/drawing/2014/main" val="3383792066"/>
                  </a:ext>
                </a:extLst>
              </a:tr>
              <a:tr h="361968">
                <a:tc>
                  <a:txBody>
                    <a:bodyPr/>
                    <a:lstStyle/>
                    <a:p>
                      <a:endParaRPr lang="de-DE" dirty="0">
                        <a:highlight>
                          <a:srgbClr val="C0C0C0"/>
                        </a:highlight>
                      </a:endParaRPr>
                    </a:p>
                  </a:txBody>
                  <a:tcPr/>
                </a:tc>
                <a:tc>
                  <a:txBody>
                    <a:bodyPr/>
                    <a:lstStyle/>
                    <a:p>
                      <a:r>
                        <a:rPr lang="de-DE" dirty="0">
                          <a:highlight>
                            <a:srgbClr val="C0C0C0"/>
                          </a:highlight>
                        </a:rPr>
                        <a:t>Kurse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Kurse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Kurse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Kurse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Kurse</a:t>
                      </a:r>
                    </a:p>
                  </a:txBody>
                  <a:tcPr/>
                </a:tc>
                <a:extLst>
                  <a:ext uri="{0D108BD9-81ED-4DB2-BD59-A6C34878D82A}">
                    <a16:rowId xmlns:a16="http://schemas.microsoft.com/office/drawing/2014/main" val="940796863"/>
                  </a:ext>
                </a:extLst>
              </a:tr>
              <a:tr h="361968">
                <a:tc>
                  <a:txBody>
                    <a:bodyPr/>
                    <a:lstStyle/>
                    <a:p>
                      <a:endParaRPr lang="de-DE" dirty="0">
                        <a:highlight>
                          <a:srgbClr val="C0C0C0"/>
                        </a:highlight>
                      </a:endParaRPr>
                    </a:p>
                  </a:txBody>
                  <a:tcPr/>
                </a:tc>
                <a:tc>
                  <a:txBody>
                    <a:bodyPr/>
                    <a:lstStyle/>
                    <a:p>
                      <a:r>
                        <a:rPr lang="de-DE" dirty="0">
                          <a:highlight>
                            <a:srgbClr val="C0C0C0"/>
                          </a:highlight>
                        </a:rPr>
                        <a:t>Spätbetreuung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Spätbetreuung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Spätbetreuung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Spätbetreuung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ighlight>
                            <a:srgbClr val="C0C0C0"/>
                          </a:highlight>
                        </a:rPr>
                        <a:t>Spätbetreuung</a:t>
                      </a:r>
                    </a:p>
                  </a:txBody>
                  <a:tcPr/>
                </a:tc>
                <a:extLst>
                  <a:ext uri="{0D108BD9-81ED-4DB2-BD59-A6C34878D82A}">
                    <a16:rowId xmlns:a16="http://schemas.microsoft.com/office/drawing/2014/main" val="1427836639"/>
                  </a:ext>
                </a:extLst>
              </a:tr>
            </a:tbl>
          </a:graphicData>
        </a:graphic>
      </p:graphicFrame>
      <p:pic>
        <p:nvPicPr>
          <p:cNvPr id="10" name="Grafik 9">
            <a:extLst>
              <a:ext uri="{FF2B5EF4-FFF2-40B4-BE49-F238E27FC236}">
                <a16:creationId xmlns:a16="http://schemas.microsoft.com/office/drawing/2014/main" id="{C5052B71-88D3-42EB-A64E-6A4CFFC84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667" y="5324667"/>
            <a:ext cx="1533333" cy="1533333"/>
          </a:xfrm>
          <a:prstGeom prst="rect">
            <a:avLst/>
          </a:prstGeom>
        </p:spPr>
      </p:pic>
    </p:spTree>
    <p:extLst>
      <p:ext uri="{BB962C8B-B14F-4D97-AF65-F5344CB8AC3E}">
        <p14:creationId xmlns:p14="http://schemas.microsoft.com/office/powerpoint/2010/main" val="425416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1230594" y="-11235"/>
          <a:ext cx="9717161" cy="6869235"/>
        </p:xfrm>
        <a:graphic>
          <a:graphicData uri="http://schemas.openxmlformats.org/presentationml/2006/ole">
            <mc:AlternateContent xmlns:mc="http://schemas.openxmlformats.org/markup-compatibility/2006">
              <mc:Choice xmlns:v="urn:schemas-microsoft-com:vml" Requires="v">
                <p:oleObj spid="_x0000_s1027" name="Acrobat Document" r:id="rId3" imgW="11344065" imgH="8019880" progId="Acrobat.Document.DC">
                  <p:link updateAutomatic="1"/>
                </p:oleObj>
              </mc:Choice>
              <mc:Fallback>
                <p:oleObj name="Acrobat Document" r:id="rId3" imgW="11344065" imgH="8019880" progId="Acrobat.Document.DC">
                  <p:link updateAutomatic="1"/>
                  <p:pic>
                    <p:nvPicPr>
                      <p:cNvPr id="2" name="Objekt 1"/>
                      <p:cNvPicPr/>
                      <p:nvPr/>
                    </p:nvPicPr>
                    <p:blipFill>
                      <a:blip r:embed="rId4"/>
                      <a:stretch>
                        <a:fillRect/>
                      </a:stretch>
                    </p:blipFill>
                    <p:spPr>
                      <a:xfrm>
                        <a:off x="1230594" y="-11235"/>
                        <a:ext cx="9717161" cy="6869235"/>
                      </a:xfrm>
                      <a:prstGeom prst="rect">
                        <a:avLst/>
                      </a:prstGeom>
                    </p:spPr>
                  </p:pic>
                </p:oleObj>
              </mc:Fallback>
            </mc:AlternateContent>
          </a:graphicData>
        </a:graphic>
      </p:graphicFrame>
    </p:spTree>
    <p:extLst>
      <p:ext uri="{BB962C8B-B14F-4D97-AF65-F5344CB8AC3E}">
        <p14:creationId xmlns:p14="http://schemas.microsoft.com/office/powerpoint/2010/main" val="146817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1230594" y="-11235"/>
          <a:ext cx="9717161" cy="6869235"/>
        </p:xfrm>
        <a:graphic>
          <a:graphicData uri="http://schemas.openxmlformats.org/presentationml/2006/ole">
            <mc:AlternateContent xmlns:mc="http://schemas.openxmlformats.org/markup-compatibility/2006">
              <mc:Choice xmlns:v="urn:schemas-microsoft-com:vml" Requires="v">
                <p:oleObj spid="_x0000_s2051" name="Acrobat Document" r:id="rId3" imgW="11344065" imgH="8019880" progId="Acrobat.Document.DC">
                  <p:link updateAutomatic="1"/>
                </p:oleObj>
              </mc:Choice>
              <mc:Fallback>
                <p:oleObj name="Acrobat Document" r:id="rId3" imgW="11344065" imgH="8019880" progId="Acrobat.Document.DC">
                  <p:link updateAutomatic="1"/>
                  <p:pic>
                    <p:nvPicPr>
                      <p:cNvPr id="2" name="Objekt 1"/>
                      <p:cNvPicPr/>
                      <p:nvPr/>
                    </p:nvPicPr>
                    <p:blipFill>
                      <a:blip r:embed="rId4"/>
                      <a:stretch>
                        <a:fillRect/>
                      </a:stretch>
                    </p:blipFill>
                    <p:spPr>
                      <a:xfrm>
                        <a:off x="1230594" y="-11235"/>
                        <a:ext cx="9717161" cy="6869235"/>
                      </a:xfrm>
                      <a:prstGeom prst="rect">
                        <a:avLst/>
                      </a:prstGeom>
                    </p:spPr>
                  </p:pic>
                </p:oleObj>
              </mc:Fallback>
            </mc:AlternateContent>
          </a:graphicData>
        </a:graphic>
      </p:graphicFrame>
    </p:spTree>
    <p:extLst>
      <p:ext uri="{BB962C8B-B14F-4D97-AF65-F5344CB8AC3E}">
        <p14:creationId xmlns:p14="http://schemas.microsoft.com/office/powerpoint/2010/main" val="220356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1237942" y="0"/>
          <a:ext cx="9701267" cy="6858000"/>
        </p:xfrm>
        <a:graphic>
          <a:graphicData uri="http://schemas.openxmlformats.org/presentationml/2006/ole">
            <mc:AlternateContent xmlns:mc="http://schemas.openxmlformats.org/markup-compatibility/2006">
              <mc:Choice xmlns:v="urn:schemas-microsoft-com:vml" Requires="v">
                <p:oleObj spid="_x0000_s3075" name="Acrobat Document" r:id="rId3" imgW="11344065" imgH="8019880" progId="Acrobat.Document.DC">
                  <p:link updateAutomatic="1"/>
                </p:oleObj>
              </mc:Choice>
              <mc:Fallback>
                <p:oleObj name="Acrobat Document" r:id="rId3" imgW="11344065" imgH="8019880" progId="Acrobat.Document.DC">
                  <p:link updateAutomatic="1"/>
                  <p:pic>
                    <p:nvPicPr>
                      <p:cNvPr id="2" name="Objekt 1"/>
                      <p:cNvPicPr/>
                      <p:nvPr/>
                    </p:nvPicPr>
                    <p:blipFill>
                      <a:blip r:embed="rId4"/>
                      <a:stretch>
                        <a:fillRect/>
                      </a:stretch>
                    </p:blipFill>
                    <p:spPr>
                      <a:xfrm>
                        <a:off x="1237942" y="0"/>
                        <a:ext cx="9701267" cy="6858000"/>
                      </a:xfrm>
                      <a:prstGeom prst="rect">
                        <a:avLst/>
                      </a:prstGeom>
                    </p:spPr>
                  </p:pic>
                </p:oleObj>
              </mc:Fallback>
            </mc:AlternateContent>
          </a:graphicData>
        </a:graphic>
      </p:graphicFrame>
    </p:spTree>
    <p:extLst>
      <p:ext uri="{BB962C8B-B14F-4D97-AF65-F5344CB8AC3E}">
        <p14:creationId xmlns:p14="http://schemas.microsoft.com/office/powerpoint/2010/main" val="312868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1239140" y="-5194"/>
          <a:ext cx="9708615" cy="6863194"/>
        </p:xfrm>
        <a:graphic>
          <a:graphicData uri="http://schemas.openxmlformats.org/presentationml/2006/ole">
            <mc:AlternateContent xmlns:mc="http://schemas.openxmlformats.org/markup-compatibility/2006">
              <mc:Choice xmlns:v="urn:schemas-microsoft-com:vml" Requires="v">
                <p:oleObj spid="_x0000_s4099" name="Acrobat Document" r:id="rId3" imgW="11344065" imgH="8019880" progId="Acrobat.Document.DC">
                  <p:link updateAutomatic="1"/>
                </p:oleObj>
              </mc:Choice>
              <mc:Fallback>
                <p:oleObj name="Acrobat Document" r:id="rId3" imgW="11344065" imgH="8019880" progId="Acrobat.Document.DC">
                  <p:link updateAutomatic="1"/>
                  <p:pic>
                    <p:nvPicPr>
                      <p:cNvPr id="2" name="Objekt 1"/>
                      <p:cNvPicPr/>
                      <p:nvPr/>
                    </p:nvPicPr>
                    <p:blipFill>
                      <a:blip r:embed="rId4"/>
                      <a:stretch>
                        <a:fillRect/>
                      </a:stretch>
                    </p:blipFill>
                    <p:spPr>
                      <a:xfrm>
                        <a:off x="1239140" y="-5194"/>
                        <a:ext cx="9708615" cy="6863194"/>
                      </a:xfrm>
                      <a:prstGeom prst="rect">
                        <a:avLst/>
                      </a:prstGeom>
                    </p:spPr>
                  </p:pic>
                </p:oleObj>
              </mc:Fallback>
            </mc:AlternateContent>
          </a:graphicData>
        </a:graphic>
      </p:graphicFrame>
    </p:spTree>
    <p:extLst>
      <p:ext uri="{BB962C8B-B14F-4D97-AF65-F5344CB8AC3E}">
        <p14:creationId xmlns:p14="http://schemas.microsoft.com/office/powerpoint/2010/main" val="60467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9FBD3-7F3D-4AFA-8113-3186BAEC5816}"/>
              </a:ext>
            </a:extLst>
          </p:cNvPr>
          <p:cNvSpPr>
            <a:spLocks noGrp="1"/>
          </p:cNvSpPr>
          <p:nvPr>
            <p:ph type="ctrTitle"/>
          </p:nvPr>
        </p:nvSpPr>
        <p:spPr/>
        <p:txBody>
          <a:bodyPr/>
          <a:lstStyle/>
          <a:p>
            <a:r>
              <a:rPr lang="de-DE" dirty="0"/>
              <a:t>Schuljahr 25/26</a:t>
            </a:r>
          </a:p>
        </p:txBody>
      </p:sp>
      <p:sp>
        <p:nvSpPr>
          <p:cNvPr id="3" name="Untertitel 2">
            <a:extLst>
              <a:ext uri="{FF2B5EF4-FFF2-40B4-BE49-F238E27FC236}">
                <a16:creationId xmlns:a16="http://schemas.microsoft.com/office/drawing/2014/main" id="{A1CCD5D2-752E-4CE2-A824-0A7AF748B6FD}"/>
              </a:ext>
            </a:extLst>
          </p:cNvPr>
          <p:cNvSpPr>
            <a:spLocks noGrp="1"/>
          </p:cNvSpPr>
          <p:nvPr>
            <p:ph type="subTitle" idx="1"/>
          </p:nvPr>
        </p:nvSpPr>
        <p:spPr/>
        <p:txBody>
          <a:bodyPr>
            <a:normAutofit/>
          </a:bodyPr>
          <a:lstStyle/>
          <a:p>
            <a:r>
              <a:rPr lang="de-DE" sz="2800" dirty="0"/>
              <a:t>Schnuppertag am 21.5.2025</a:t>
            </a:r>
          </a:p>
          <a:p>
            <a:r>
              <a:rPr lang="de-DE" sz="2800" dirty="0"/>
              <a:t>Einladung folgt Anfang Mai</a:t>
            </a:r>
          </a:p>
          <a:p>
            <a:r>
              <a:rPr lang="de-DE" sz="2800" dirty="0"/>
              <a:t>Einschulung 9.9.25</a:t>
            </a:r>
          </a:p>
        </p:txBody>
      </p:sp>
      <p:pic>
        <p:nvPicPr>
          <p:cNvPr id="4" name="Grafik 3">
            <a:extLst>
              <a:ext uri="{FF2B5EF4-FFF2-40B4-BE49-F238E27FC236}">
                <a16:creationId xmlns:a16="http://schemas.microsoft.com/office/drawing/2014/main" id="{06F558C4-2DFA-4383-9DDF-4C1C1D7C942A}"/>
              </a:ext>
            </a:extLst>
          </p:cNvPr>
          <p:cNvPicPr>
            <a:picLocks noChangeAspect="1"/>
          </p:cNvPicPr>
          <p:nvPr/>
        </p:nvPicPr>
        <p:blipFill>
          <a:blip r:embed="rId2"/>
          <a:stretch>
            <a:fillRect/>
          </a:stretch>
        </p:blipFill>
        <p:spPr>
          <a:xfrm flipH="1">
            <a:off x="8500675" y="3339100"/>
            <a:ext cx="2324526" cy="3352211"/>
          </a:xfrm>
          <a:prstGeom prst="rect">
            <a:avLst/>
          </a:prstGeom>
        </p:spPr>
      </p:pic>
    </p:spTree>
    <p:extLst>
      <p:ext uri="{BB962C8B-B14F-4D97-AF65-F5344CB8AC3E}">
        <p14:creationId xmlns:p14="http://schemas.microsoft.com/office/powerpoint/2010/main" val="1587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nvPr>
        </p:nvGraphicFramePr>
        <p:xfrm>
          <a:off x="1246488" y="0"/>
          <a:ext cx="9701267" cy="6858000"/>
        </p:xfrm>
        <a:graphic>
          <a:graphicData uri="http://schemas.openxmlformats.org/presentationml/2006/ole">
            <mc:AlternateContent xmlns:mc="http://schemas.openxmlformats.org/markup-compatibility/2006">
              <mc:Choice xmlns:v="urn:schemas-microsoft-com:vml" Requires="v">
                <p:oleObj spid="_x0000_s5122" name="Acrobat Document" r:id="rId3" imgW="11344065" imgH="8019880" progId="Acrobat.Document.DC">
                  <p:link updateAutomatic="1"/>
                </p:oleObj>
              </mc:Choice>
              <mc:Fallback>
                <p:oleObj name="Acrobat Document" r:id="rId3" imgW="11344065" imgH="8019880" progId="Acrobat.Document.DC">
                  <p:link updateAutomatic="1"/>
                  <p:pic>
                    <p:nvPicPr>
                      <p:cNvPr id="3" name="Objekt 2"/>
                      <p:cNvPicPr/>
                      <p:nvPr/>
                    </p:nvPicPr>
                    <p:blipFill>
                      <a:blip r:embed="rId4"/>
                      <a:stretch>
                        <a:fillRect/>
                      </a:stretch>
                    </p:blipFill>
                    <p:spPr>
                      <a:xfrm>
                        <a:off x="1246488" y="0"/>
                        <a:ext cx="9701267" cy="6858000"/>
                      </a:xfrm>
                      <a:prstGeom prst="rect">
                        <a:avLst/>
                      </a:prstGeom>
                    </p:spPr>
                  </p:pic>
                </p:oleObj>
              </mc:Fallback>
            </mc:AlternateContent>
          </a:graphicData>
        </a:graphic>
      </p:graphicFrame>
    </p:spTree>
    <p:extLst>
      <p:ext uri="{BB962C8B-B14F-4D97-AF65-F5344CB8AC3E}">
        <p14:creationId xmlns:p14="http://schemas.microsoft.com/office/powerpoint/2010/main" val="114202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C36C94-20C8-432F-A907-C7BC5ACC5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741" y="0"/>
            <a:ext cx="9600517" cy="6858000"/>
          </a:xfrm>
          <a:prstGeom prst="rect">
            <a:avLst/>
          </a:prstGeom>
        </p:spPr>
      </p:pic>
    </p:spTree>
    <p:extLst>
      <p:ext uri="{BB962C8B-B14F-4D97-AF65-F5344CB8AC3E}">
        <p14:creationId xmlns:p14="http://schemas.microsoft.com/office/powerpoint/2010/main" val="373292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35C07-4A63-4BB4-8415-07AEB204E470}"/>
              </a:ext>
            </a:extLst>
          </p:cNvPr>
          <p:cNvSpPr>
            <a:spLocks noGrp="1"/>
          </p:cNvSpPr>
          <p:nvPr>
            <p:ph type="ctrTitle"/>
          </p:nvPr>
        </p:nvSpPr>
        <p:spPr>
          <a:xfrm>
            <a:off x="914400" y="1122363"/>
            <a:ext cx="9753600" cy="1076307"/>
          </a:xfrm>
        </p:spPr>
        <p:txBody>
          <a:bodyPr>
            <a:noAutofit/>
          </a:bodyPr>
          <a:lstStyle/>
          <a:p>
            <a:r>
              <a:rPr lang="de-DE" sz="2400" dirty="0"/>
              <a:t>Alice: </a:t>
            </a:r>
            <a:r>
              <a:rPr lang="de-DE" sz="2400" i="1" dirty="0"/>
              <a:t>„Würdest du mir bitte sagen, wie ich von hier aus weitergehen soll?“</a:t>
            </a:r>
            <a:r>
              <a:rPr lang="de-DE" sz="2400" dirty="0"/>
              <a:t> –</a:t>
            </a:r>
            <a:br>
              <a:rPr lang="de-DE" sz="2400" dirty="0"/>
            </a:br>
            <a:r>
              <a:rPr lang="de-DE" sz="2400" i="1" dirty="0"/>
              <a:t>„Das hängt zum großen Teil davon ab, wohin du möchtest“</a:t>
            </a:r>
            <a:r>
              <a:rPr lang="de-DE" sz="2400" dirty="0"/>
              <a:t>, sagte die Katze. …</a:t>
            </a:r>
            <a:br>
              <a:rPr lang="de-DE" sz="2400" dirty="0"/>
            </a:br>
            <a:r>
              <a:rPr lang="de-DE" sz="2400" dirty="0"/>
              <a:t>(aus: Alice im Wunderland)</a:t>
            </a:r>
          </a:p>
        </p:txBody>
      </p:sp>
      <p:sp>
        <p:nvSpPr>
          <p:cNvPr id="3" name="Untertitel 2">
            <a:extLst>
              <a:ext uri="{FF2B5EF4-FFF2-40B4-BE49-F238E27FC236}">
                <a16:creationId xmlns:a16="http://schemas.microsoft.com/office/drawing/2014/main" id="{A436E319-90B6-4C19-A72F-8592EFD3BD27}"/>
              </a:ext>
            </a:extLst>
          </p:cNvPr>
          <p:cNvSpPr>
            <a:spLocks noGrp="1"/>
          </p:cNvSpPr>
          <p:nvPr>
            <p:ph type="subTitle" idx="1"/>
          </p:nvPr>
        </p:nvSpPr>
        <p:spPr>
          <a:xfrm>
            <a:off x="914400" y="2332234"/>
            <a:ext cx="9753600" cy="2925566"/>
          </a:xfrm>
        </p:spPr>
        <p:txBody>
          <a:bodyPr>
            <a:normAutofit/>
          </a:bodyPr>
          <a:lstStyle/>
          <a:p>
            <a:br>
              <a:rPr lang="de-DE" dirty="0"/>
            </a:br>
            <a:r>
              <a:rPr lang="de-DE" sz="3200" dirty="0"/>
              <a:t>Lernen</a:t>
            </a:r>
            <a:r>
              <a:rPr lang="de-DE" dirty="0"/>
              <a:t> bedeutet eine Auseinandersetzung mit dem, was zum Lernen geboten wird. Es beinhaltet Freude am Entdecken, am Ausprobieren und am Nachahmen. Lernen setzt die Bereitschaft zum Zuhören, zur Anstrengung und zum Durchhalten voraus.</a:t>
            </a:r>
            <a:br>
              <a:rPr lang="de-DE" dirty="0"/>
            </a:br>
            <a:r>
              <a:rPr lang="de-DE" dirty="0"/>
              <a:t>Lernen ist für Kinder eine mehr oder weniger schwierige Aufgabe.</a:t>
            </a:r>
            <a:br>
              <a:rPr lang="de-DE" dirty="0"/>
            </a:br>
            <a:r>
              <a:rPr lang="de-DE" dirty="0"/>
              <a:t>Wenn Kinder sich wohlfühlen, lernen sie leichter.</a:t>
            </a:r>
            <a:br>
              <a:rPr lang="de-DE" dirty="0"/>
            </a:br>
            <a:endParaRPr lang="de-DE" dirty="0"/>
          </a:p>
          <a:p>
            <a:endParaRPr lang="de-DE" dirty="0"/>
          </a:p>
        </p:txBody>
      </p:sp>
      <p:pic>
        <p:nvPicPr>
          <p:cNvPr id="4" name="Grafik 3">
            <a:extLst>
              <a:ext uri="{FF2B5EF4-FFF2-40B4-BE49-F238E27FC236}">
                <a16:creationId xmlns:a16="http://schemas.microsoft.com/office/drawing/2014/main" id="{22959EE0-A96B-4305-9EC9-D9F370EA1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937" y="4238764"/>
            <a:ext cx="2692063" cy="2222222"/>
          </a:xfrm>
          <a:prstGeom prst="rect">
            <a:avLst/>
          </a:prstGeom>
        </p:spPr>
      </p:pic>
    </p:spTree>
    <p:extLst>
      <p:ext uri="{BB962C8B-B14F-4D97-AF65-F5344CB8AC3E}">
        <p14:creationId xmlns:p14="http://schemas.microsoft.com/office/powerpoint/2010/main" val="111538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41357-E80E-4DA6-9CA7-12EBAFC7D7CB}"/>
              </a:ext>
            </a:extLst>
          </p:cNvPr>
          <p:cNvSpPr>
            <a:spLocks noGrp="1"/>
          </p:cNvSpPr>
          <p:nvPr>
            <p:ph type="title"/>
          </p:nvPr>
        </p:nvSpPr>
        <p:spPr/>
        <p:txBody>
          <a:bodyPr/>
          <a:lstStyle/>
          <a:p>
            <a:r>
              <a:rPr lang="de-DE" dirty="0"/>
              <a:t>Wir forschen</a:t>
            </a:r>
          </a:p>
        </p:txBody>
      </p:sp>
      <p:sp>
        <p:nvSpPr>
          <p:cNvPr id="3" name="Inhaltsplatzhalter 2">
            <a:extLst>
              <a:ext uri="{FF2B5EF4-FFF2-40B4-BE49-F238E27FC236}">
                <a16:creationId xmlns:a16="http://schemas.microsoft.com/office/drawing/2014/main" id="{C53769E3-5862-4D09-822D-800E88246E04}"/>
              </a:ext>
            </a:extLst>
          </p:cNvPr>
          <p:cNvSpPr>
            <a:spLocks noGrp="1"/>
          </p:cNvSpPr>
          <p:nvPr>
            <p:ph idx="1"/>
          </p:nvPr>
        </p:nvSpPr>
        <p:spPr/>
        <p:txBody>
          <a:bodyPr/>
          <a:lstStyle/>
          <a:p>
            <a:r>
              <a:rPr lang="de-DE" dirty="0"/>
              <a:t>Roberta</a:t>
            </a:r>
          </a:p>
          <a:p>
            <a:r>
              <a:rPr lang="de-DE" dirty="0"/>
              <a:t>Flugobjekte</a:t>
            </a:r>
          </a:p>
          <a:p>
            <a:r>
              <a:rPr lang="de-DE" dirty="0"/>
              <a:t>Handwerkliches aus Holz</a:t>
            </a:r>
          </a:p>
          <a:p>
            <a:r>
              <a:rPr lang="de-DE" dirty="0"/>
              <a:t>Internet ABC </a:t>
            </a:r>
          </a:p>
          <a:p>
            <a:r>
              <a:rPr lang="de-DE" dirty="0"/>
              <a:t>Lernwerkstatt beim grünen Klassenzimmer</a:t>
            </a:r>
          </a:p>
        </p:txBody>
      </p:sp>
      <p:pic>
        <p:nvPicPr>
          <p:cNvPr id="4" name="Grafik 3">
            <a:extLst>
              <a:ext uri="{FF2B5EF4-FFF2-40B4-BE49-F238E27FC236}">
                <a16:creationId xmlns:a16="http://schemas.microsoft.com/office/drawing/2014/main" id="{E6E67369-7436-4C77-883B-C30368BB1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1737" y="3653137"/>
            <a:ext cx="2692063" cy="2222222"/>
          </a:xfrm>
          <a:prstGeom prst="rect">
            <a:avLst/>
          </a:prstGeom>
        </p:spPr>
      </p:pic>
    </p:spTree>
    <p:extLst>
      <p:ext uri="{BB962C8B-B14F-4D97-AF65-F5344CB8AC3E}">
        <p14:creationId xmlns:p14="http://schemas.microsoft.com/office/powerpoint/2010/main" val="1707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20479-36EB-421C-840E-2B3068BDD31A}"/>
              </a:ext>
            </a:extLst>
          </p:cNvPr>
          <p:cNvSpPr>
            <a:spLocks noGrp="1"/>
          </p:cNvSpPr>
          <p:nvPr>
            <p:ph type="title"/>
          </p:nvPr>
        </p:nvSpPr>
        <p:spPr/>
        <p:txBody>
          <a:bodyPr/>
          <a:lstStyle/>
          <a:p>
            <a:r>
              <a:rPr lang="de-DE" dirty="0"/>
              <a:t>Wir fordern</a:t>
            </a:r>
            <a:br>
              <a:rPr lang="de-DE" dirty="0"/>
            </a:br>
            <a:endParaRPr lang="de-DE" dirty="0"/>
          </a:p>
        </p:txBody>
      </p:sp>
      <p:sp>
        <p:nvSpPr>
          <p:cNvPr id="3" name="Inhaltsplatzhalter 2">
            <a:extLst>
              <a:ext uri="{FF2B5EF4-FFF2-40B4-BE49-F238E27FC236}">
                <a16:creationId xmlns:a16="http://schemas.microsoft.com/office/drawing/2014/main" id="{C546450C-877B-4053-9349-2614ED0AB765}"/>
              </a:ext>
            </a:extLst>
          </p:cNvPr>
          <p:cNvSpPr>
            <a:spLocks noGrp="1"/>
          </p:cNvSpPr>
          <p:nvPr>
            <p:ph idx="1"/>
          </p:nvPr>
        </p:nvSpPr>
        <p:spPr>
          <a:xfrm>
            <a:off x="838200" y="965949"/>
            <a:ext cx="10515600" cy="4351338"/>
          </a:xfrm>
        </p:spPr>
        <p:txBody>
          <a:bodyPr>
            <a:normAutofit/>
          </a:bodyPr>
          <a:lstStyle/>
          <a:p>
            <a:pPr marL="0" indent="0">
              <a:buNone/>
            </a:pPr>
            <a:r>
              <a:rPr lang="de-DE" b="1" dirty="0"/>
              <a:t>Mathematikwettbewerbe an der Schela</a:t>
            </a:r>
            <a:br>
              <a:rPr lang="de-DE" dirty="0"/>
            </a:br>
            <a:r>
              <a:rPr lang="de-DE" dirty="0"/>
              <a:t>Knobelkurse</a:t>
            </a:r>
          </a:p>
          <a:p>
            <a:pPr marL="0" indent="0">
              <a:buNone/>
            </a:pPr>
            <a:br>
              <a:rPr lang="de-DE" dirty="0"/>
            </a:br>
            <a:r>
              <a:rPr lang="de-DE" b="1" dirty="0"/>
              <a:t>Matheolympiade</a:t>
            </a:r>
            <a:br>
              <a:rPr lang="de-DE" dirty="0"/>
            </a:br>
            <a:r>
              <a:rPr lang="de-DE" dirty="0"/>
              <a:t>Die Mathematik-Olympiade gibt es seit dem Schuljahr 1961/62</a:t>
            </a:r>
            <a:br>
              <a:rPr lang="de-DE" dirty="0"/>
            </a:br>
            <a:r>
              <a:rPr lang="de-DE" dirty="0"/>
              <a:t>Seit 2005 können auch die Grundschüler ab der dritten Klasse zum Wettbewerb antreten. </a:t>
            </a:r>
          </a:p>
          <a:p>
            <a:pPr marL="0" indent="0">
              <a:buNone/>
            </a:pPr>
            <a:r>
              <a:rPr lang="de-DE" b="1" dirty="0"/>
              <a:t>Der Känguruwettbewerb </a:t>
            </a:r>
            <a:r>
              <a:rPr lang="de-DE" dirty="0"/>
              <a:t>Traditionell findet der aus Australien stammende Känguruwettbewerb am dritten Donnerstag im März in über 80 Ländern weltweit statt.</a:t>
            </a:r>
          </a:p>
        </p:txBody>
      </p:sp>
      <p:pic>
        <p:nvPicPr>
          <p:cNvPr id="1025" name="Picture 1" descr="https://schela-schule.de/wp-content/uploads/2021/12/Schule_Schela_Ka%CC%88nguruwettbewerb.jpg">
            <a:extLst>
              <a:ext uri="{FF2B5EF4-FFF2-40B4-BE49-F238E27FC236}">
                <a16:creationId xmlns:a16="http://schemas.microsoft.com/office/drawing/2014/main" id="{121ADF7E-3CF5-4321-AC3E-26A6D967B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260" y="4772555"/>
            <a:ext cx="2020151" cy="1381862"/>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1B2C43FA-1394-483D-A50B-FACF24CD1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045" y="365125"/>
            <a:ext cx="2692063" cy="2222222"/>
          </a:xfrm>
          <a:prstGeom prst="rect">
            <a:avLst/>
          </a:prstGeom>
        </p:spPr>
      </p:pic>
    </p:spTree>
    <p:extLst>
      <p:ext uri="{BB962C8B-B14F-4D97-AF65-F5344CB8AC3E}">
        <p14:creationId xmlns:p14="http://schemas.microsoft.com/office/powerpoint/2010/main" val="208951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41357-E80E-4DA6-9CA7-12EBAFC7D7CB}"/>
              </a:ext>
            </a:extLst>
          </p:cNvPr>
          <p:cNvSpPr>
            <a:spLocks noGrp="1"/>
          </p:cNvSpPr>
          <p:nvPr>
            <p:ph type="title"/>
          </p:nvPr>
        </p:nvSpPr>
        <p:spPr>
          <a:xfrm>
            <a:off x="838200" y="612219"/>
            <a:ext cx="10515600" cy="1325563"/>
          </a:xfrm>
        </p:spPr>
        <p:txBody>
          <a:bodyPr/>
          <a:lstStyle/>
          <a:p>
            <a:r>
              <a:rPr lang="de-DE" dirty="0"/>
              <a:t>Wir philosophieren und entdecken Talente</a:t>
            </a:r>
          </a:p>
        </p:txBody>
      </p:sp>
      <p:sp>
        <p:nvSpPr>
          <p:cNvPr id="3" name="Inhaltsplatzhalter 2">
            <a:extLst>
              <a:ext uri="{FF2B5EF4-FFF2-40B4-BE49-F238E27FC236}">
                <a16:creationId xmlns:a16="http://schemas.microsoft.com/office/drawing/2014/main" id="{C53769E3-5862-4D09-822D-800E88246E04}"/>
              </a:ext>
            </a:extLst>
          </p:cNvPr>
          <p:cNvSpPr>
            <a:spLocks noGrp="1"/>
          </p:cNvSpPr>
          <p:nvPr>
            <p:ph idx="1"/>
          </p:nvPr>
        </p:nvSpPr>
        <p:spPr>
          <a:xfrm>
            <a:off x="0" y="2222222"/>
            <a:ext cx="10515600" cy="4351338"/>
          </a:xfrm>
        </p:spPr>
        <p:txBody>
          <a:bodyPr>
            <a:normAutofit lnSpcReduction="10000"/>
          </a:bodyPr>
          <a:lstStyle/>
          <a:p>
            <a:r>
              <a:rPr lang="de-DE" dirty="0"/>
              <a:t>Zusätzlich zum Unterricht bieten wir in Jahrgang drei einen Philosophiekurs an.</a:t>
            </a:r>
          </a:p>
          <a:p>
            <a:r>
              <a:rPr lang="de-DE" dirty="0"/>
              <a:t>An unserer Schule gibt es eine </a:t>
            </a:r>
            <a:r>
              <a:rPr lang="de-DE" b="1" dirty="0" err="1"/>
              <a:t>Talentesportgruppe</a:t>
            </a:r>
            <a:r>
              <a:rPr lang="de-DE" dirty="0"/>
              <a:t>. Schon seit 2011 fördern wir an unserer Schule besondere sportliche Talente. In einer Sichtungsrunde werden jedes Jahr die besten Kinder aller 2. Klassen ermittelt und im folgenden Schuljahr bzw. den folgenden Schuljahren durch speziell ausgebildete Talenttrainer des Hamburger Sportbunds trainiert.</a:t>
            </a:r>
          </a:p>
          <a:p>
            <a:r>
              <a:rPr lang="de-DE" dirty="0"/>
              <a:t>Teilnahme an Zehntel und Bärenlauf  werden organisiert</a:t>
            </a:r>
          </a:p>
          <a:p>
            <a:pPr marL="0" indent="0">
              <a:buNone/>
            </a:pPr>
            <a:br>
              <a:rPr lang="de-DE" dirty="0"/>
            </a:br>
            <a:endParaRPr lang="de-DE" dirty="0"/>
          </a:p>
        </p:txBody>
      </p:sp>
      <p:pic>
        <p:nvPicPr>
          <p:cNvPr id="4" name="Grafik 3">
            <a:extLst>
              <a:ext uri="{FF2B5EF4-FFF2-40B4-BE49-F238E27FC236}">
                <a16:creationId xmlns:a16="http://schemas.microsoft.com/office/drawing/2014/main" id="{E6E67369-7436-4C77-883B-C30368BB1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269" y="4635778"/>
            <a:ext cx="2692063" cy="2222222"/>
          </a:xfrm>
          <a:prstGeom prst="rect">
            <a:avLst/>
          </a:prstGeom>
        </p:spPr>
      </p:pic>
    </p:spTree>
    <p:extLst>
      <p:ext uri="{BB962C8B-B14F-4D97-AF65-F5344CB8AC3E}">
        <p14:creationId xmlns:p14="http://schemas.microsoft.com/office/powerpoint/2010/main" val="402270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40D9A-76BA-4CBD-921A-A16E4664E608}"/>
              </a:ext>
            </a:extLst>
          </p:cNvPr>
          <p:cNvSpPr>
            <a:spLocks noGrp="1"/>
          </p:cNvSpPr>
          <p:nvPr>
            <p:ph type="title"/>
          </p:nvPr>
        </p:nvSpPr>
        <p:spPr>
          <a:xfrm>
            <a:off x="750013" y="365124"/>
            <a:ext cx="10191965" cy="5748000"/>
          </a:xfrm>
        </p:spPr>
        <p:txBody>
          <a:bodyPr>
            <a:normAutofit fontScale="90000"/>
          </a:bodyPr>
          <a:lstStyle/>
          <a:p>
            <a:br>
              <a:rPr lang="de-DE" dirty="0">
                <a:latin typeface="+mn-lt"/>
              </a:rPr>
            </a:br>
            <a:br>
              <a:rPr lang="de-DE" dirty="0">
                <a:latin typeface="+mn-lt"/>
              </a:rPr>
            </a:br>
            <a:br>
              <a:rPr lang="de-DE" dirty="0">
                <a:latin typeface="+mn-lt"/>
              </a:rPr>
            </a:br>
            <a:br>
              <a:rPr lang="de-DE" dirty="0">
                <a:latin typeface="+mn-lt"/>
              </a:rPr>
            </a:br>
            <a:r>
              <a:rPr lang="de-DE" sz="3100" dirty="0">
                <a:latin typeface="+mn-lt"/>
              </a:rPr>
              <a:t>Wir lesen und schreiben mehr als „nur“ im Deutschunterricht</a:t>
            </a:r>
            <a:br>
              <a:rPr lang="de-DE" sz="3100" dirty="0">
                <a:latin typeface="+mn-lt"/>
              </a:rPr>
            </a:br>
            <a:br>
              <a:rPr lang="de-DE" sz="3100" dirty="0">
                <a:latin typeface="+mn-lt"/>
              </a:rPr>
            </a:br>
            <a:r>
              <a:rPr lang="de-DE" sz="3100" dirty="0" err="1">
                <a:latin typeface="+mn-lt"/>
              </a:rPr>
              <a:t>Bücherparadies</a:t>
            </a:r>
            <a:br>
              <a:rPr lang="de-DE" sz="3100" dirty="0">
                <a:latin typeface="+mn-lt"/>
              </a:rPr>
            </a:br>
            <a:br>
              <a:rPr lang="de-DE" sz="3100" dirty="0">
                <a:latin typeface="+mn-lt"/>
              </a:rPr>
            </a:br>
            <a:r>
              <a:rPr lang="de-DE" sz="3100" dirty="0">
                <a:latin typeface="+mn-lt"/>
              </a:rPr>
              <a:t>Tägliche Lesezeit</a:t>
            </a:r>
            <a:br>
              <a:rPr lang="de-DE" sz="3100" dirty="0">
                <a:latin typeface="+mn-lt"/>
              </a:rPr>
            </a:br>
            <a:br>
              <a:rPr lang="de-DE" sz="3100" dirty="0">
                <a:latin typeface="+mn-lt"/>
              </a:rPr>
            </a:br>
            <a:r>
              <a:rPr lang="de-DE" sz="3100" dirty="0">
                <a:latin typeface="+mn-lt"/>
              </a:rPr>
              <a:t>Zeitungskurs als </a:t>
            </a:r>
            <a:r>
              <a:rPr lang="de-DE" sz="3100" dirty="0" err="1">
                <a:latin typeface="+mn-lt"/>
              </a:rPr>
              <a:t>Forderkurs</a:t>
            </a:r>
            <a:r>
              <a:rPr lang="de-DE" sz="3100" dirty="0">
                <a:latin typeface="+mn-lt"/>
              </a:rPr>
              <a:t> </a:t>
            </a:r>
            <a:br>
              <a:rPr lang="de-DE" sz="3100" dirty="0">
                <a:latin typeface="+mn-lt"/>
              </a:rPr>
            </a:br>
            <a:br>
              <a:rPr lang="de-DE" sz="3100" dirty="0">
                <a:latin typeface="+mn-lt"/>
              </a:rPr>
            </a:br>
            <a:r>
              <a:rPr lang="de-DE" sz="3100" dirty="0">
                <a:latin typeface="+mn-lt"/>
              </a:rPr>
              <a:t>Lesementoren </a:t>
            </a:r>
            <a:r>
              <a:rPr lang="de-DE" sz="3100" dirty="0" err="1">
                <a:latin typeface="+mn-lt"/>
              </a:rPr>
              <a:t>Mentor.e.V</a:t>
            </a:r>
            <a:r>
              <a:rPr lang="de-DE" sz="3100" dirty="0">
                <a:latin typeface="+mn-lt"/>
              </a:rPr>
              <a:t>.</a:t>
            </a:r>
            <a:br>
              <a:rPr lang="de-DE" sz="3100" dirty="0">
                <a:latin typeface="+mn-lt"/>
              </a:rPr>
            </a:br>
            <a:r>
              <a:rPr lang="de-DE" sz="3100" dirty="0">
                <a:latin typeface="+mn-lt"/>
              </a:rPr>
              <a:t>und zahlreiche ehrenamtliche </a:t>
            </a:r>
            <a:r>
              <a:rPr lang="de-DE" sz="3100" dirty="0" err="1">
                <a:latin typeface="+mn-lt"/>
              </a:rPr>
              <a:t>Helfer:innen</a:t>
            </a:r>
            <a:r>
              <a:rPr lang="de-DE" sz="3100" dirty="0">
                <a:latin typeface="+mn-lt"/>
              </a:rPr>
              <a:t> unterstützen die Kinder in der Vorschule und im Unterricht</a:t>
            </a:r>
            <a:br>
              <a:rPr lang="de-DE" dirty="0"/>
            </a:br>
            <a:br>
              <a:rPr lang="de-DE" dirty="0"/>
            </a:br>
            <a:endParaRPr lang="de-DE" dirty="0"/>
          </a:p>
        </p:txBody>
      </p:sp>
      <p:pic>
        <p:nvPicPr>
          <p:cNvPr id="3" name="Grafik 2">
            <a:extLst>
              <a:ext uri="{FF2B5EF4-FFF2-40B4-BE49-F238E27FC236}">
                <a16:creationId xmlns:a16="http://schemas.microsoft.com/office/drawing/2014/main" id="{A61112DC-3034-4E45-880E-E31E99ECF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835" y="2033083"/>
            <a:ext cx="3808288" cy="3143634"/>
          </a:xfrm>
          <a:prstGeom prst="rect">
            <a:avLst/>
          </a:prstGeom>
        </p:spPr>
      </p:pic>
    </p:spTree>
    <p:extLst>
      <p:ext uri="{BB962C8B-B14F-4D97-AF65-F5344CB8AC3E}">
        <p14:creationId xmlns:p14="http://schemas.microsoft.com/office/powerpoint/2010/main" val="352151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CA797-DE56-4266-A89A-C65D64511B21}"/>
              </a:ext>
            </a:extLst>
          </p:cNvPr>
          <p:cNvSpPr>
            <a:spLocks noGrp="1"/>
          </p:cNvSpPr>
          <p:nvPr>
            <p:ph type="ctrTitle"/>
          </p:nvPr>
        </p:nvSpPr>
        <p:spPr>
          <a:xfrm>
            <a:off x="465761" y="1942837"/>
            <a:ext cx="9356333" cy="4518149"/>
          </a:xfrm>
        </p:spPr>
        <p:txBody>
          <a:bodyPr>
            <a:noAutofit/>
          </a:bodyPr>
          <a:lstStyle/>
          <a:p>
            <a:br>
              <a:rPr lang="de-DE" sz="3600" dirty="0"/>
            </a:br>
            <a:r>
              <a:rPr lang="de-DE" sz="3600" dirty="0">
                <a:latin typeface="+mn-lt"/>
              </a:rPr>
              <a:t>Schätze heben</a:t>
            </a:r>
            <a:br>
              <a:rPr lang="de-DE" sz="2000" dirty="0"/>
            </a:br>
            <a:br>
              <a:rPr lang="de-DE" sz="3200" dirty="0"/>
            </a:br>
            <a:r>
              <a:rPr lang="de-DE" sz="3200" dirty="0">
                <a:latin typeface="+mn-lt"/>
              </a:rPr>
              <a:t>Wir pflegen ein freundliches und achtsames Miteinander.</a:t>
            </a:r>
            <a:br>
              <a:rPr lang="de-DE" sz="3200" dirty="0">
                <a:latin typeface="+mn-lt"/>
              </a:rPr>
            </a:br>
            <a:r>
              <a:rPr lang="de-DE" sz="3200" dirty="0">
                <a:latin typeface="+mn-lt"/>
              </a:rPr>
              <a:t>Wir bestärken das Vertrauen des Kindes in seine eigenen Fähigkeiten oder helfen ihm, dieses überhaupt aufzubauen. Neben kognitiven Talenten, entdecken wir auch die emotional-sozial talentierten Kinder.</a:t>
            </a:r>
            <a:br>
              <a:rPr lang="de-DE" sz="3200" dirty="0">
                <a:latin typeface="+mn-lt"/>
              </a:rPr>
            </a:br>
            <a:r>
              <a:rPr lang="de-DE" sz="3200" dirty="0">
                <a:latin typeface="+mn-lt"/>
              </a:rPr>
              <a:t>Wir berücksichtigen die unterschiedlichen Lernvoraussetzungen der einzelnen Schülerinnen und Schüler.</a:t>
            </a:r>
            <a:br>
              <a:rPr lang="de-DE" sz="3200" dirty="0"/>
            </a:br>
            <a:endParaRPr lang="de-DE" sz="3200" dirty="0"/>
          </a:p>
        </p:txBody>
      </p:sp>
      <p:pic>
        <p:nvPicPr>
          <p:cNvPr id="4" name="Grafik 3">
            <a:extLst>
              <a:ext uri="{FF2B5EF4-FFF2-40B4-BE49-F238E27FC236}">
                <a16:creationId xmlns:a16="http://schemas.microsoft.com/office/drawing/2014/main" id="{EDE3C2A7-221D-411F-A3A9-90C1BB2BF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937" y="4238764"/>
            <a:ext cx="2692063" cy="2222222"/>
          </a:xfrm>
          <a:prstGeom prst="rect">
            <a:avLst/>
          </a:prstGeom>
        </p:spPr>
      </p:pic>
    </p:spTree>
    <p:extLst>
      <p:ext uri="{BB962C8B-B14F-4D97-AF65-F5344CB8AC3E}">
        <p14:creationId xmlns:p14="http://schemas.microsoft.com/office/powerpoint/2010/main" val="27750894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Breitbild</PresentationFormat>
  <Paragraphs>109</Paragraphs>
  <Slides>16</Slides>
  <Notes>0</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Links</vt:lpstr>
      </vt:variant>
      <vt:variant>
        <vt:i4>5</vt:i4>
      </vt:variant>
      <vt:variant>
        <vt:lpstr>Folientitel</vt:lpstr>
      </vt:variant>
      <vt:variant>
        <vt:i4>16</vt:i4>
      </vt:variant>
    </vt:vector>
  </HeadingPairs>
  <TitlesOfParts>
    <vt:vector size="26" baseType="lpstr">
      <vt:lpstr>Arial</vt:lpstr>
      <vt:lpstr>Calibri</vt:lpstr>
      <vt:lpstr>Calibri Light</vt:lpstr>
      <vt:lpstr>Office</vt:lpstr>
      <vt:lpstr>Office Theme</vt:lpstr>
      <vt:lpstr>file:///\\192.168.19.181\Team\Präsentationen\Info_Elternabend_1.Klassen_2025\Tagesablauf_DINA3.pdf</vt:lpstr>
      <vt:lpstr>file:///\\192.168.19.181\Team\Präsentationen\Info_Elternabend_1.Klassen_2025\Kurse_DINA3.pdf</vt:lpstr>
      <vt:lpstr>file:///\\192.168.19.181\Team\Präsentationen\Info_Elternabend_1.Klassen_2025\Ferien_DINA3.pdf</vt:lpstr>
      <vt:lpstr>file:///\\192.168.19.181\Team\Präsentationen\Info_Elternabend_1.Klassen_2025\Schliesszeiten_DINA3.pdf</vt:lpstr>
      <vt:lpstr>file:///\\192.168.19.181\Team\Präsentationen\Info_Elternabend_1.Klassen_2025\Willkommen_DINA3.pdf</vt:lpstr>
      <vt:lpstr>Willkommen an der  </vt:lpstr>
      <vt:lpstr>PowerPoint-Präsentation</vt:lpstr>
      <vt:lpstr>PowerPoint-Präsentation</vt:lpstr>
      <vt:lpstr>Alice: „Würdest du mir bitte sagen, wie ich von hier aus weitergehen soll?“ – „Das hängt zum großen Teil davon ab, wohin du möchtest“, sagte die Katze. … (aus: Alice im Wunderland)</vt:lpstr>
      <vt:lpstr>Wir forschen</vt:lpstr>
      <vt:lpstr>Wir fordern </vt:lpstr>
      <vt:lpstr>Wir philosophieren und entdecken Talente</vt:lpstr>
      <vt:lpstr>    Wir lesen und schreiben mehr als „nur“ im Deutschunterricht  Bücherparadies  Tägliche Lesezeit  Zeitungskurs als Forderkurs   Lesementoren Mentor.e.V. und zahlreiche ehrenamtliche Helfer:innen unterstützen die Kinder in der Vorschule und im Unterricht  </vt:lpstr>
      <vt:lpstr> Schätze heben  Wir pflegen ein freundliches und achtsames Miteinander. Wir bestärken das Vertrauen des Kindes in seine eigenen Fähigkeiten oder helfen ihm, dieses überhaupt aufzubauen. Neben kognitiven Talenten, entdecken wir auch die emotional-sozial talentierten Kinder. Wir berücksichtigen die unterschiedlichen Lernvoraussetzungen der einzelnen Schülerinnen und Schüler. </vt:lpstr>
      <vt:lpstr>Partizipation – wir beteiligen die Kinder -</vt:lpstr>
      <vt:lpstr>Tagesablauf an der Schela</vt:lpstr>
      <vt:lpstr>PowerPoint-Präsentation</vt:lpstr>
      <vt:lpstr>PowerPoint-Präsentation</vt:lpstr>
      <vt:lpstr>PowerPoint-Präsentation</vt:lpstr>
      <vt:lpstr>PowerPoint-Präsentation</vt:lpstr>
      <vt:lpstr>Schuljahr 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Schregel, Bettina</dc:creator>
  <cp:lastModifiedBy>Schregel, Bettina</cp:lastModifiedBy>
  <cp:revision>16</cp:revision>
  <dcterms:created xsi:type="dcterms:W3CDTF">2025-01-01T19:23:54Z</dcterms:created>
  <dcterms:modified xsi:type="dcterms:W3CDTF">2025-01-03T14:47:00Z</dcterms:modified>
</cp:coreProperties>
</file>